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90" r:id="rId7"/>
    <p:sldId id="263" r:id="rId8"/>
    <p:sldId id="264" r:id="rId9"/>
    <p:sldId id="308" r:id="rId10"/>
    <p:sldId id="296" r:id="rId11"/>
    <p:sldId id="265" r:id="rId12"/>
    <p:sldId id="266" r:id="rId13"/>
    <p:sldId id="297" r:id="rId14"/>
    <p:sldId id="267" r:id="rId15"/>
    <p:sldId id="268" r:id="rId16"/>
    <p:sldId id="269" r:id="rId17"/>
    <p:sldId id="270" r:id="rId18"/>
    <p:sldId id="325" r:id="rId19"/>
    <p:sldId id="324" r:id="rId20"/>
    <p:sldId id="272" r:id="rId21"/>
    <p:sldId id="273" r:id="rId22"/>
    <p:sldId id="271" r:id="rId23"/>
    <p:sldId id="275" r:id="rId24"/>
    <p:sldId id="295" r:id="rId25"/>
    <p:sldId id="274" r:id="rId26"/>
    <p:sldId id="276" r:id="rId27"/>
    <p:sldId id="277" r:id="rId28"/>
    <p:sldId id="279" r:id="rId29"/>
    <p:sldId id="278" r:id="rId30"/>
    <p:sldId id="310" r:id="rId31"/>
    <p:sldId id="319" r:id="rId32"/>
    <p:sldId id="320" r:id="rId33"/>
    <p:sldId id="329" r:id="rId34"/>
    <p:sldId id="311" r:id="rId35"/>
    <p:sldId id="312" r:id="rId36"/>
    <p:sldId id="313" r:id="rId37"/>
    <p:sldId id="314" r:id="rId38"/>
    <p:sldId id="328" r:id="rId39"/>
    <p:sldId id="280" r:id="rId40"/>
    <p:sldId id="299" r:id="rId41"/>
    <p:sldId id="315" r:id="rId42"/>
    <p:sldId id="317" r:id="rId43"/>
    <p:sldId id="281" r:id="rId44"/>
    <p:sldId id="282" r:id="rId45"/>
    <p:sldId id="283" r:id="rId46"/>
    <p:sldId id="284" r:id="rId47"/>
    <p:sldId id="285" r:id="rId48"/>
    <p:sldId id="322" r:id="rId49"/>
    <p:sldId id="291" r:id="rId50"/>
    <p:sldId id="300" r:id="rId51"/>
    <p:sldId id="302" r:id="rId52"/>
    <p:sldId id="305" r:id="rId53"/>
    <p:sldId id="306" r:id="rId54"/>
    <p:sldId id="301" r:id="rId55"/>
    <p:sldId id="307" r:id="rId56"/>
    <p:sldId id="292" r:id="rId57"/>
    <p:sldId id="303" r:id="rId58"/>
    <p:sldId id="323" r:id="rId59"/>
    <p:sldId id="304" r:id="rId60"/>
    <p:sldId id="327" r:id="rId61"/>
    <p:sldId id="289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1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5/16/22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5/16/22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5/16/22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5/16/22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5/16/22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5/16/22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5/16/22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5/16/22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5/16/22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5/16/22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5/16/22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5/16/22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5/16/22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5/16/22 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5/16/22 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5/16/22 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251665B-C24A-4702-B522-6A4334602E03}" type="datetimeFigureOut">
              <a:rPr lang="en-US" smtClean="0"/>
              <a:t>5/16/22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Interesting case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latin typeface="TH Sarabun New"/>
                <a:cs typeface="TH Sarabun New"/>
              </a:rPr>
              <a:t>R2 </a:t>
            </a:r>
            <a:r>
              <a:rPr lang="th-TH" b="1" dirty="0" smtClean="0">
                <a:latin typeface="TH Sarabun New"/>
                <a:cs typeface="TH Sarabun New"/>
              </a:rPr>
              <a:t>สริตา จินาวงศ์ </a:t>
            </a:r>
            <a:r>
              <a:rPr lang="en-US" b="1" dirty="0" smtClean="0">
                <a:latin typeface="TH Sarabun New"/>
                <a:cs typeface="TH Sarabun New"/>
              </a:rPr>
              <a:t>/ </a:t>
            </a:r>
            <a:r>
              <a:rPr lang="th-TH" b="1" dirty="0" smtClean="0">
                <a:latin typeface="TH Sarabun New"/>
                <a:cs typeface="TH Sarabun New"/>
              </a:rPr>
              <a:t>อ</a:t>
            </a:r>
            <a:r>
              <a:rPr lang="en-US" b="1" dirty="0" smtClean="0">
                <a:latin typeface="TH Sarabun New"/>
                <a:cs typeface="TH Sarabun New"/>
              </a:rPr>
              <a:t>. </a:t>
            </a:r>
            <a:r>
              <a:rPr lang="th-TH" b="1" dirty="0" smtClean="0">
                <a:latin typeface="TH Sarabun New"/>
                <a:cs typeface="TH Sarabun New"/>
              </a:rPr>
              <a:t>วรรณวิภา</a:t>
            </a:r>
            <a:endParaRPr lang="en-US" b="1" dirty="0">
              <a:latin typeface="TH Sarabun New"/>
              <a:cs typeface="TH Sarabun New"/>
            </a:endParaRPr>
          </a:p>
        </p:txBody>
      </p:sp>
    </p:spTree>
    <p:extLst>
      <p:ext uri="{BB962C8B-B14F-4D97-AF65-F5344CB8AC3E}">
        <p14:creationId xmlns:p14="http://schemas.microsoft.com/office/powerpoint/2010/main" val="172076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Pheochromocytoma</a:t>
            </a:r>
            <a:endParaRPr lang="en-US" dirty="0"/>
          </a:p>
        </p:txBody>
      </p:sp>
      <p:pic>
        <p:nvPicPr>
          <p:cNvPr id="5" name="Content Placeholder 4" descr="95392507_2854022761320011_5651382723298721792_n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8" t="27388" r="22178" b="-1"/>
          <a:stretch/>
        </p:blipFill>
        <p:spPr>
          <a:xfrm>
            <a:off x="0" y="2151063"/>
            <a:ext cx="4974238" cy="365158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Triad : </a:t>
            </a:r>
          </a:p>
          <a:p>
            <a:r>
              <a:rPr lang="en-US" dirty="0" smtClean="0"/>
              <a:t>Headache : 60%</a:t>
            </a:r>
            <a:endParaRPr lang="en-US" dirty="0" smtClean="0"/>
          </a:p>
          <a:p>
            <a:r>
              <a:rPr lang="en-US" dirty="0" smtClean="0"/>
              <a:t>Palpitation : 60 %</a:t>
            </a:r>
            <a:endParaRPr lang="en-US" dirty="0" smtClean="0"/>
          </a:p>
          <a:p>
            <a:r>
              <a:rPr lang="en-US" dirty="0" smtClean="0"/>
              <a:t>Sweating : 52 %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47789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Gustavo F C </a:t>
            </a:r>
            <a:r>
              <a:rPr lang="en-US" sz="900" dirty="0" err="1"/>
              <a:t>Fagundes</a:t>
            </a:r>
            <a:r>
              <a:rPr lang="en-US" sz="900" dirty="0"/>
              <a:t>, </a:t>
            </a:r>
            <a:r>
              <a:rPr lang="en-US" sz="900" dirty="0" err="1"/>
              <a:t>Madson</a:t>
            </a:r>
            <a:r>
              <a:rPr lang="en-US" sz="900" dirty="0"/>
              <a:t> Q Almeida, Perioperative Management of </a:t>
            </a:r>
            <a:r>
              <a:rPr lang="en-US" sz="900" dirty="0" err="1"/>
              <a:t>Pheochromocytomas</a:t>
            </a:r>
            <a:r>
              <a:rPr lang="en-US" sz="900" dirty="0"/>
              <a:t> and Sympathetic </a:t>
            </a:r>
            <a:r>
              <a:rPr lang="en-US" sz="900" dirty="0" err="1"/>
              <a:t>Paragangliomas</a:t>
            </a:r>
            <a:r>
              <a:rPr lang="en-US" sz="900" dirty="0"/>
              <a:t>, Journal of the Endocrine Society, Volume 6, Issue 2, February 2022, </a:t>
            </a:r>
            <a:r>
              <a:rPr lang="en-US" sz="900" dirty="0" smtClean="0"/>
              <a:t>bvac004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97959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R1 Physical Examination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98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BW: 53 kg, </a:t>
            </a:r>
            <a:r>
              <a:rPr lang="en-US" sz="2800" dirty="0" err="1" smtClean="0">
                <a:solidFill>
                  <a:srgbClr val="000000"/>
                </a:solidFill>
              </a:rPr>
              <a:t>Ht</a:t>
            </a:r>
            <a:r>
              <a:rPr lang="en-US" sz="2800" dirty="0" smtClean="0">
                <a:solidFill>
                  <a:srgbClr val="000000"/>
                </a:solidFill>
              </a:rPr>
              <a:t> 150 cm, BMI 23.5 kg/m</a:t>
            </a:r>
            <a:r>
              <a:rPr lang="en-US" sz="2800" baseline="30000" dirty="0" smtClean="0">
                <a:solidFill>
                  <a:srgbClr val="000000"/>
                </a:solidFill>
              </a:rPr>
              <a:t>2 </a:t>
            </a:r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V/S : </a:t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BP 110/72 mmHg, PR 68 </a:t>
            </a:r>
            <a:r>
              <a:rPr lang="en-US" sz="2800" dirty="0" err="1" smtClean="0">
                <a:solidFill>
                  <a:srgbClr val="000000"/>
                </a:solidFill>
              </a:rPr>
              <a:t>bpm</a:t>
            </a:r>
            <a:r>
              <a:rPr lang="en-US" sz="2800" dirty="0" smtClean="0">
                <a:solidFill>
                  <a:srgbClr val="000000"/>
                </a:solidFill>
              </a:rPr>
              <a:t>, RR 18 /min, BT 36.9 C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GA : Good consciousness, well cooperative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HEENT : Not pale conjunctivae, anicteric </a:t>
            </a:r>
            <a:r>
              <a:rPr lang="en-US" sz="2800" dirty="0" err="1" smtClean="0">
                <a:solidFill>
                  <a:srgbClr val="000000"/>
                </a:solidFill>
              </a:rPr>
              <a:t>sclerae</a:t>
            </a:r>
            <a:r>
              <a:rPr lang="en-US" sz="2800" dirty="0" smtClean="0">
                <a:solidFill>
                  <a:srgbClr val="000000"/>
                </a:solidFill>
              </a:rPr>
              <a:t>, no sunken eye balls, no dry lips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CVS : Normal S1S2, no murmur, pulse full and regular, no heaving, no thrill, PMI at 5</a:t>
            </a:r>
            <a:r>
              <a:rPr lang="en-US" sz="2800" baseline="30000" dirty="0" smtClean="0">
                <a:solidFill>
                  <a:srgbClr val="000000"/>
                </a:solidFill>
              </a:rPr>
              <a:t>th</a:t>
            </a:r>
            <a:r>
              <a:rPr lang="en-US" sz="2800" dirty="0" smtClean="0">
                <a:solidFill>
                  <a:srgbClr val="000000"/>
                </a:solidFill>
              </a:rPr>
              <a:t> ICS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Physical examination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169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Lungs: Clear and equal breath sound both lungs, no adventitious sound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Abdomen: Soft, not tender, no palpable mass, no guarding,&amp; </a:t>
            </a:r>
            <a:r>
              <a:rPr lang="en-US" sz="2800" dirty="0" err="1" smtClean="0">
                <a:solidFill>
                  <a:srgbClr val="000000"/>
                </a:solidFill>
              </a:rPr>
              <a:t>normoactive</a:t>
            </a:r>
            <a:r>
              <a:rPr lang="en-US" sz="2800" dirty="0" smtClean="0">
                <a:solidFill>
                  <a:srgbClr val="000000"/>
                </a:solidFill>
              </a:rPr>
              <a:t> bowel sound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Ext: No edema and no deformity</a:t>
            </a:r>
          </a:p>
          <a:p>
            <a:r>
              <a:rPr lang="en-US" sz="2800" dirty="0" err="1" smtClean="0">
                <a:solidFill>
                  <a:srgbClr val="000000"/>
                </a:solidFill>
              </a:rPr>
              <a:t>Neuro</a:t>
            </a:r>
            <a:r>
              <a:rPr lang="en-US" sz="2800" dirty="0" smtClean="0">
                <a:solidFill>
                  <a:srgbClr val="000000"/>
                </a:solidFill>
              </a:rPr>
              <a:t>: E4V5M6, pupil 3 mm RTLBE, good orientation to place, time and person, Motor grade V all, Sensory intact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Physical examination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175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Airway Examination :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No limit neck motion</a:t>
            </a:r>
          </a:p>
          <a:p>
            <a:r>
              <a:rPr lang="en-US" sz="2800" dirty="0" err="1" smtClean="0">
                <a:solidFill>
                  <a:srgbClr val="000000"/>
                </a:solidFill>
              </a:rPr>
              <a:t>Mallampati</a:t>
            </a:r>
            <a:r>
              <a:rPr lang="en-US" sz="2800" dirty="0" smtClean="0">
                <a:solidFill>
                  <a:srgbClr val="000000"/>
                </a:solidFill>
              </a:rPr>
              <a:t> grade 1</a:t>
            </a:r>
          </a:p>
          <a:p>
            <a:r>
              <a:rPr lang="en-US" sz="2800" dirty="0" err="1" smtClean="0">
                <a:solidFill>
                  <a:srgbClr val="000000"/>
                </a:solidFill>
              </a:rPr>
              <a:t>Thyromental</a:t>
            </a:r>
            <a:r>
              <a:rPr lang="en-US" sz="2800" dirty="0" smtClean="0">
                <a:solidFill>
                  <a:srgbClr val="000000"/>
                </a:solidFill>
              </a:rPr>
              <a:t> distance &gt; 6 cm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Mouth opening &gt; 3 cm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No prominent incisor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Normal dental examination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Upper lip bite test class 1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Physical examination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368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Physical examination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36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R1 Investigation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4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1" y="2041101"/>
            <a:ext cx="8588317" cy="3874786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CBC: </a:t>
            </a:r>
            <a:r>
              <a:rPr lang="en-US" sz="2800" dirty="0" err="1" smtClean="0">
                <a:solidFill>
                  <a:srgbClr val="000000"/>
                </a:solidFill>
              </a:rPr>
              <a:t>Hb</a:t>
            </a:r>
            <a:r>
              <a:rPr lang="en-US" sz="2800" dirty="0" smtClean="0">
                <a:solidFill>
                  <a:srgbClr val="000000"/>
                </a:solidFill>
              </a:rPr>
              <a:t> 11.7 g/dl, </a:t>
            </a:r>
            <a:r>
              <a:rPr lang="en-US" sz="2800" dirty="0" err="1" smtClean="0">
                <a:solidFill>
                  <a:srgbClr val="000000"/>
                </a:solidFill>
              </a:rPr>
              <a:t>Hct</a:t>
            </a:r>
            <a:r>
              <a:rPr lang="en-US" sz="2800" dirty="0" smtClean="0">
                <a:solidFill>
                  <a:srgbClr val="000000"/>
                </a:solidFill>
              </a:rPr>
              <a:t> 36.4 %, </a:t>
            </a:r>
            <a:r>
              <a:rPr lang="en-US" sz="2800" dirty="0" err="1" smtClean="0">
                <a:solidFill>
                  <a:srgbClr val="000000"/>
                </a:solidFill>
              </a:rPr>
              <a:t>Plt</a:t>
            </a:r>
            <a:r>
              <a:rPr lang="en-US" sz="2800" dirty="0" smtClean="0">
                <a:solidFill>
                  <a:srgbClr val="000000"/>
                </a:solidFill>
              </a:rPr>
              <a:t> 456,000/</a:t>
            </a:r>
            <a:r>
              <a:rPr lang="en-US" sz="2800" dirty="0" err="1" smtClean="0">
                <a:solidFill>
                  <a:srgbClr val="000000"/>
                </a:solidFill>
              </a:rPr>
              <a:t>ul</a:t>
            </a:r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BUN/Cr: 13 mg/dl, 0.74 mg/dl </a:t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err="1" smtClean="0">
                <a:solidFill>
                  <a:srgbClr val="000000"/>
                </a:solidFill>
              </a:rPr>
              <a:t>eGFR</a:t>
            </a:r>
            <a:r>
              <a:rPr lang="en-US" sz="2800" dirty="0" smtClean="0">
                <a:solidFill>
                  <a:srgbClr val="000000"/>
                </a:solidFill>
              </a:rPr>
              <a:t> : 106 ml/min/1.73m</a:t>
            </a:r>
            <a:r>
              <a:rPr lang="en-US" sz="2800" baseline="30000" dirty="0" smtClean="0">
                <a:solidFill>
                  <a:srgbClr val="000000"/>
                </a:solidFill>
              </a:rPr>
              <a:t>2</a:t>
            </a:r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Electrolyte: Na 137.3 </a:t>
            </a:r>
            <a:r>
              <a:rPr lang="en-US" sz="2800" dirty="0" err="1" smtClean="0">
                <a:solidFill>
                  <a:srgbClr val="000000"/>
                </a:solidFill>
              </a:rPr>
              <a:t>mEq</a:t>
            </a:r>
            <a:r>
              <a:rPr lang="en-US" sz="2800" dirty="0" smtClean="0">
                <a:solidFill>
                  <a:srgbClr val="000000"/>
                </a:solidFill>
              </a:rPr>
              <a:t>/l, K 3.89 </a:t>
            </a:r>
            <a:r>
              <a:rPr lang="en-US" sz="2800" dirty="0" err="1" smtClean="0">
                <a:solidFill>
                  <a:srgbClr val="000000"/>
                </a:solidFill>
              </a:rPr>
              <a:t>mEq</a:t>
            </a:r>
            <a:r>
              <a:rPr lang="en-US" sz="2800" dirty="0" smtClean="0">
                <a:solidFill>
                  <a:srgbClr val="000000"/>
                </a:solidFill>
              </a:rPr>
              <a:t>/l, </a:t>
            </a:r>
            <a:r>
              <a:rPr lang="en-US" sz="2800" dirty="0" err="1" smtClean="0">
                <a:solidFill>
                  <a:srgbClr val="000000"/>
                </a:solidFill>
              </a:rPr>
              <a:t>Cl</a:t>
            </a:r>
            <a:r>
              <a:rPr lang="en-US" sz="2800" dirty="0" smtClean="0">
                <a:solidFill>
                  <a:srgbClr val="000000"/>
                </a:solidFill>
              </a:rPr>
              <a:t> 103.6 </a:t>
            </a:r>
            <a:r>
              <a:rPr lang="en-US" sz="2800" dirty="0" err="1" smtClean="0">
                <a:solidFill>
                  <a:srgbClr val="000000"/>
                </a:solidFill>
              </a:rPr>
              <a:t>mEq</a:t>
            </a:r>
            <a:r>
              <a:rPr lang="en-US" sz="2800" dirty="0" smtClean="0">
                <a:solidFill>
                  <a:srgbClr val="000000"/>
                </a:solidFill>
              </a:rPr>
              <a:t>/l, HCO3 22.3 </a:t>
            </a:r>
            <a:r>
              <a:rPr lang="en-US" sz="2800" dirty="0" err="1" smtClean="0">
                <a:solidFill>
                  <a:srgbClr val="000000"/>
                </a:solidFill>
              </a:rPr>
              <a:t>mEq</a:t>
            </a:r>
            <a:r>
              <a:rPr lang="en-US" sz="2800" dirty="0" smtClean="0">
                <a:solidFill>
                  <a:srgbClr val="000000"/>
                </a:solidFill>
              </a:rPr>
              <a:t>/l</a:t>
            </a:r>
          </a:p>
          <a:p>
            <a:r>
              <a:rPr lang="en-US" sz="2800" dirty="0" err="1" smtClean="0">
                <a:solidFill>
                  <a:srgbClr val="000000"/>
                </a:solidFill>
              </a:rPr>
              <a:t>Ca</a:t>
            </a:r>
            <a:r>
              <a:rPr lang="en-US" sz="2800" dirty="0" smtClean="0">
                <a:solidFill>
                  <a:srgbClr val="000000"/>
                </a:solidFill>
              </a:rPr>
              <a:t> 9.18 mg/dl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LFT: TP 8.6 g/dl, </a:t>
            </a:r>
            <a:r>
              <a:rPr lang="en-US" sz="2800" dirty="0" err="1" smtClean="0">
                <a:solidFill>
                  <a:srgbClr val="000000"/>
                </a:solidFill>
              </a:rPr>
              <a:t>Alb</a:t>
            </a:r>
            <a:r>
              <a:rPr lang="en-US" sz="2800" dirty="0" smtClean="0">
                <a:solidFill>
                  <a:srgbClr val="000000"/>
                </a:solidFill>
              </a:rPr>
              <a:t> 4.4 g/dl, TB 0.1 mg/dl, DB 0.07 mg/dl, AST 21 U/L, ALT 16 U/L, ALP 80 U/L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DTX : 91  mg/dl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Laboratory Investigation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437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__87163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87" y="0"/>
            <a:ext cx="7592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94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1" y="2041101"/>
            <a:ext cx="8588317" cy="387478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24 </a:t>
            </a:r>
            <a:r>
              <a:rPr lang="en-US" sz="2800" dirty="0" err="1" smtClean="0">
                <a:solidFill>
                  <a:srgbClr val="000000"/>
                </a:solidFill>
              </a:rPr>
              <a:t>hr</a:t>
            </a:r>
            <a:r>
              <a:rPr lang="en-US" sz="2800" dirty="0" smtClean="0">
                <a:solidFill>
                  <a:srgbClr val="000000"/>
                </a:solidFill>
              </a:rPr>
              <a:t> Urine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Urine volume : 1,900 ml</a:t>
            </a:r>
          </a:p>
          <a:p>
            <a:r>
              <a:rPr lang="en-US" sz="2800" dirty="0" err="1" smtClean="0">
                <a:solidFill>
                  <a:srgbClr val="000000"/>
                </a:solidFill>
              </a:rPr>
              <a:t>Creatinine</a:t>
            </a:r>
            <a:r>
              <a:rPr lang="en-US" sz="2800" dirty="0" smtClean="0">
                <a:solidFill>
                  <a:srgbClr val="000000"/>
                </a:solidFill>
              </a:rPr>
              <a:t> (mg/dl) : 46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Urine </a:t>
            </a:r>
            <a:r>
              <a:rPr lang="en-US" sz="2800" dirty="0" err="1" smtClean="0">
                <a:solidFill>
                  <a:srgbClr val="000000"/>
                </a:solidFill>
              </a:rPr>
              <a:t>creatinine</a:t>
            </a:r>
            <a:r>
              <a:rPr lang="en-US" sz="2800" dirty="0" smtClean="0">
                <a:solidFill>
                  <a:srgbClr val="000000"/>
                </a:solidFill>
              </a:rPr>
              <a:t> 24 </a:t>
            </a:r>
            <a:r>
              <a:rPr lang="en-US" sz="2800" dirty="0" err="1" smtClean="0">
                <a:solidFill>
                  <a:srgbClr val="000000"/>
                </a:solidFill>
              </a:rPr>
              <a:t>hr</a:t>
            </a:r>
            <a:r>
              <a:rPr lang="en-US" sz="2800" dirty="0" smtClean="0">
                <a:solidFill>
                  <a:srgbClr val="000000"/>
                </a:solidFill>
              </a:rPr>
              <a:t> : 0.88 g/day (0.67-1.59)</a:t>
            </a:r>
          </a:p>
          <a:p>
            <a:r>
              <a:rPr lang="en-US" sz="2800" dirty="0" err="1" smtClean="0">
                <a:solidFill>
                  <a:srgbClr val="000000"/>
                </a:solidFill>
              </a:rPr>
              <a:t>Normetanephrine</a:t>
            </a:r>
            <a:r>
              <a:rPr lang="en-US" sz="2800" dirty="0" smtClean="0">
                <a:solidFill>
                  <a:srgbClr val="000000"/>
                </a:solidFill>
              </a:rPr>
              <a:t> : 4699 </a:t>
            </a:r>
            <a:r>
              <a:rPr lang="en-US" sz="2800" dirty="0">
                <a:solidFill>
                  <a:srgbClr val="000000"/>
                </a:solidFill>
              </a:rPr>
              <a:t>m</a:t>
            </a:r>
            <a:r>
              <a:rPr lang="en-US" sz="2800" dirty="0" smtClean="0">
                <a:solidFill>
                  <a:srgbClr val="000000"/>
                </a:solidFill>
              </a:rPr>
              <a:t>cg/24hr  (&lt; 549.6)</a:t>
            </a:r>
          </a:p>
          <a:p>
            <a:r>
              <a:rPr lang="en-US" sz="2800" dirty="0" err="1" smtClean="0">
                <a:solidFill>
                  <a:srgbClr val="000000"/>
                </a:solidFill>
              </a:rPr>
              <a:t>Metanephrine</a:t>
            </a:r>
            <a:r>
              <a:rPr lang="en-US" sz="2800" dirty="0" smtClean="0">
                <a:solidFill>
                  <a:srgbClr val="000000"/>
                </a:solidFill>
              </a:rPr>
              <a:t> : 162 mcg/24hr (&lt;276.1)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Laboratory Investigation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039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Case : 33 year-old Thai female patient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Diagnosis : Pheochromocytoma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Operation : Open Left </a:t>
            </a:r>
            <a:r>
              <a:rPr lang="en-US" sz="3200" dirty="0" err="1" smtClean="0">
                <a:solidFill>
                  <a:srgbClr val="000000"/>
                </a:solidFill>
              </a:rPr>
              <a:t>Adrenectomy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Interesting case</a:t>
            </a:r>
          </a:p>
        </p:txBody>
      </p:sp>
    </p:spTree>
    <p:extLst>
      <p:ext uri="{BB962C8B-B14F-4D97-AF65-F5344CB8AC3E}">
        <p14:creationId xmlns:p14="http://schemas.microsoft.com/office/powerpoint/2010/main" val="276278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Chest X-ray</a:t>
            </a:r>
            <a:endParaRPr lang="en-US" dirty="0"/>
          </a:p>
        </p:txBody>
      </p:sp>
      <p:pic>
        <p:nvPicPr>
          <p:cNvPr id="2" name="Picture 1" descr="680E5F26-6D95-4D5F-9D17-7FDEE698496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3" t="9166" r="19340" b="21106"/>
          <a:stretch/>
        </p:blipFill>
        <p:spPr>
          <a:xfrm rot="5400000">
            <a:off x="1837540" y="1439887"/>
            <a:ext cx="5444821" cy="563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1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EKG</a:t>
            </a:r>
            <a:endParaRPr lang="en-US" dirty="0"/>
          </a:p>
        </p:txBody>
      </p:sp>
      <p:pic>
        <p:nvPicPr>
          <p:cNvPr id="2" name="Picture 1" descr="203C1028-CFC0-42D1-9CEB-B5093FDF7DF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26350" b="8368"/>
          <a:stretch/>
        </p:blipFill>
        <p:spPr>
          <a:xfrm>
            <a:off x="0" y="2041101"/>
            <a:ext cx="9157848" cy="462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1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Echocardiogram : LVEF 60-65%, no significant </a:t>
            </a:r>
            <a:r>
              <a:rPr lang="en-US" sz="2400" dirty="0" err="1" smtClean="0">
                <a:solidFill>
                  <a:srgbClr val="000000"/>
                </a:solidFill>
              </a:rPr>
              <a:t>valvular</a:t>
            </a:r>
            <a:r>
              <a:rPr lang="en-US" sz="2400" dirty="0" smtClean="0">
                <a:solidFill>
                  <a:srgbClr val="000000"/>
                </a:solidFill>
              </a:rPr>
              <a:t> pathology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Laboratory Investigation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21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1" y="2041101"/>
            <a:ext cx="8442629" cy="1926994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000000"/>
                </a:solidFill>
              </a:rPr>
              <a:t>Cystic </a:t>
            </a:r>
            <a:r>
              <a:rPr lang="en-US" sz="2000" dirty="0">
                <a:solidFill>
                  <a:srgbClr val="000000"/>
                </a:solidFill>
              </a:rPr>
              <a:t>lesion with rim enhancement at left adrenal </a:t>
            </a:r>
            <a:r>
              <a:rPr lang="en-US" sz="2000" dirty="0" smtClean="0">
                <a:solidFill>
                  <a:srgbClr val="000000"/>
                </a:solidFill>
              </a:rPr>
              <a:t>gland size  </a:t>
            </a:r>
            <a:r>
              <a:rPr lang="en-US" sz="2000" dirty="0" smtClean="0">
                <a:solidFill>
                  <a:srgbClr val="000000"/>
                </a:solidFill>
              </a:rPr>
              <a:t>5.1x4.4x4.8 </a:t>
            </a:r>
            <a:r>
              <a:rPr lang="en-US" sz="2000" dirty="0">
                <a:solidFill>
                  <a:srgbClr val="000000"/>
                </a:solidFill>
              </a:rPr>
              <a:t>cm. 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000000"/>
                </a:solidFill>
              </a:rPr>
              <a:t>No definite </a:t>
            </a:r>
            <a:r>
              <a:rPr lang="en-US" sz="2000" dirty="0">
                <a:solidFill>
                  <a:srgbClr val="000000"/>
                </a:solidFill>
              </a:rPr>
              <a:t>evidence of adjacent organ invasion or extra-adrenal lesion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CT-whole abdomen</a:t>
            </a:r>
            <a:endParaRPr lang="en-US" dirty="0"/>
          </a:p>
        </p:txBody>
      </p:sp>
      <p:pic>
        <p:nvPicPr>
          <p:cNvPr id="2" name="Picture 1" descr="3677E50A-3E24-4B38-AE13-7A34CF0A23F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7" t="4509" r="12139" b="21963"/>
          <a:stretch/>
        </p:blipFill>
        <p:spPr>
          <a:xfrm>
            <a:off x="143046" y="2925962"/>
            <a:ext cx="4350934" cy="3896052"/>
          </a:xfrm>
          <a:prstGeom prst="rect">
            <a:avLst/>
          </a:prstGeom>
        </p:spPr>
      </p:pic>
      <p:pic>
        <p:nvPicPr>
          <p:cNvPr id="5" name="Picture 4" descr="87F87113-7CAE-4A1C-99FE-EC1FDA5F4D9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3" t="22353" r="18440" b="10505"/>
          <a:stretch/>
        </p:blipFill>
        <p:spPr>
          <a:xfrm>
            <a:off x="4504835" y="2925962"/>
            <a:ext cx="4540556" cy="389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0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93234" y="2041101"/>
            <a:ext cx="2505580" cy="3310690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000000"/>
                </a:solidFill>
              </a:rPr>
              <a:t>Finding</a:t>
            </a:r>
            <a:r>
              <a:rPr lang="en-US" sz="2000" dirty="0">
                <a:solidFill>
                  <a:srgbClr val="000000"/>
                </a:solidFill>
              </a:rPr>
              <a:t>: 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000000"/>
                </a:solidFill>
              </a:rPr>
              <a:t>The </a:t>
            </a:r>
            <a:r>
              <a:rPr lang="en-US" sz="2000" dirty="0">
                <a:solidFill>
                  <a:srgbClr val="000000"/>
                </a:solidFill>
              </a:rPr>
              <a:t>scan at 24 and 48 after the injection of I-131 MIBG show no </a:t>
            </a:r>
            <a:r>
              <a:rPr lang="en-US" sz="2000" dirty="0" smtClean="0">
                <a:solidFill>
                  <a:srgbClr val="000000"/>
                </a:solidFill>
              </a:rPr>
              <a:t>abnormal radiotracer </a:t>
            </a:r>
            <a:r>
              <a:rPr lang="en-US" sz="2000" dirty="0">
                <a:solidFill>
                  <a:srgbClr val="000000"/>
                </a:solidFill>
              </a:rPr>
              <a:t>uptake at the whole body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000000"/>
                </a:solidFill>
              </a:rPr>
              <a:t>IMPRESSION: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000000"/>
                </a:solidFill>
              </a:rPr>
              <a:t>No </a:t>
            </a:r>
            <a:r>
              <a:rPr lang="en-US" sz="2000" dirty="0">
                <a:solidFill>
                  <a:srgbClr val="000000"/>
                </a:solidFill>
              </a:rPr>
              <a:t>evidence of MIBG avid tumor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FFFFFF"/>
                </a:solidFill>
              </a:rPr>
              <a:t>MIBG </a:t>
            </a:r>
            <a:r>
              <a:rPr lang="en-US" sz="4400" dirty="0">
                <a:solidFill>
                  <a:srgbClr val="FFFFFF"/>
                </a:solidFill>
              </a:rPr>
              <a:t>study (I-131 MIBG)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 descr="S__8359117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" t="39071" r="55009" b="23714"/>
          <a:stretch/>
        </p:blipFill>
        <p:spPr>
          <a:xfrm>
            <a:off x="284162" y="2026198"/>
            <a:ext cx="6209073" cy="483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3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R1 Problem list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Pheochromocytoma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- Underlying diseases : 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</a:rPr>
              <a:t>HBV infection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</a:rPr>
              <a:t>Hypertension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ASA 2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Functional Class 1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Problem 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81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R2 Preoperative evaluation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8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Pheochromocytoma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HBV infection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Patient factors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791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Arterial </a:t>
            </a:r>
            <a:r>
              <a:rPr lang="en-US" sz="2800" dirty="0">
                <a:solidFill>
                  <a:srgbClr val="000000"/>
                </a:solidFill>
              </a:rPr>
              <a:t>pressure </a:t>
            </a:r>
            <a:r>
              <a:rPr lang="en-US" sz="2800" dirty="0" smtClean="0">
                <a:solidFill>
                  <a:srgbClr val="000000"/>
                </a:solidFill>
              </a:rPr>
              <a:t>control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R</a:t>
            </a:r>
            <a:r>
              <a:rPr lang="en-US" sz="2800" dirty="0" smtClean="0">
                <a:solidFill>
                  <a:srgbClr val="000000"/>
                </a:solidFill>
              </a:rPr>
              <a:t>eversal </a:t>
            </a:r>
            <a:r>
              <a:rPr lang="en-US" sz="2800" dirty="0">
                <a:solidFill>
                  <a:srgbClr val="000000"/>
                </a:solidFill>
              </a:rPr>
              <a:t>of chronic circulating volume </a:t>
            </a:r>
            <a:r>
              <a:rPr lang="en-US" sz="2800" dirty="0" smtClean="0">
                <a:solidFill>
                  <a:srgbClr val="000000"/>
                </a:solidFill>
              </a:rPr>
              <a:t>depletion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H</a:t>
            </a:r>
            <a:r>
              <a:rPr lang="en-US" sz="2800" dirty="0" smtClean="0">
                <a:solidFill>
                  <a:srgbClr val="000000"/>
                </a:solidFill>
              </a:rPr>
              <a:t>eart </a:t>
            </a:r>
            <a:r>
              <a:rPr lang="en-US" sz="2800" dirty="0">
                <a:solidFill>
                  <a:srgbClr val="000000"/>
                </a:solidFill>
              </a:rPr>
              <a:t>rate and arrhythmia </a:t>
            </a:r>
            <a:r>
              <a:rPr lang="en-US" sz="2800" dirty="0" smtClean="0">
                <a:solidFill>
                  <a:srgbClr val="000000"/>
                </a:solidFill>
              </a:rPr>
              <a:t>control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en-US" sz="2800" dirty="0" smtClean="0">
                <a:solidFill>
                  <a:srgbClr val="000000"/>
                </a:solidFill>
              </a:rPr>
              <a:t>ssessment </a:t>
            </a:r>
            <a:r>
              <a:rPr lang="en-US" sz="2800" dirty="0">
                <a:solidFill>
                  <a:srgbClr val="000000"/>
                </a:solidFill>
              </a:rPr>
              <a:t>and optimization of myocardial </a:t>
            </a:r>
            <a:r>
              <a:rPr lang="en-US" sz="2800" dirty="0" smtClean="0">
                <a:solidFill>
                  <a:srgbClr val="000000"/>
                </a:solidFill>
              </a:rPr>
              <a:t>function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R</a:t>
            </a:r>
            <a:r>
              <a:rPr lang="en-US" sz="2800" dirty="0" smtClean="0">
                <a:solidFill>
                  <a:srgbClr val="000000"/>
                </a:solidFill>
              </a:rPr>
              <a:t>eversal </a:t>
            </a:r>
            <a:r>
              <a:rPr lang="en-US" sz="2800" dirty="0">
                <a:solidFill>
                  <a:srgbClr val="000000"/>
                </a:solidFill>
              </a:rPr>
              <a:t>of glucose and electrolyte </a:t>
            </a:r>
            <a:r>
              <a:rPr lang="en-US" sz="2800" dirty="0" smtClean="0">
                <a:solidFill>
                  <a:srgbClr val="000000"/>
                </a:solidFill>
              </a:rPr>
              <a:t>disturbances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Pheochromocytoma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365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rmAutofit/>
          </a:bodyPr>
          <a:lstStyle/>
          <a:p>
            <a:r>
              <a:rPr lang="th-TH" sz="3600" b="1" dirty="0" smtClean="0">
                <a:solidFill>
                  <a:srgbClr val="000000"/>
                </a:solidFill>
                <a:latin typeface="TH Sarabun New"/>
                <a:cs typeface="TH Sarabun New"/>
              </a:rPr>
              <a:t>ปวดศรีษะ </a:t>
            </a:r>
            <a:r>
              <a:rPr lang="en-US" sz="3600" b="1" dirty="0" smtClean="0">
                <a:solidFill>
                  <a:srgbClr val="000000"/>
                </a:solidFill>
                <a:latin typeface="TH Sarabun New"/>
                <a:cs typeface="TH Sarabun New"/>
              </a:rPr>
              <a:t>1</a:t>
            </a:r>
            <a:r>
              <a:rPr lang="th-TH" sz="3600" b="1" dirty="0" smtClean="0">
                <a:solidFill>
                  <a:srgbClr val="000000"/>
                </a:solidFill>
                <a:latin typeface="TH Sarabun New"/>
                <a:cs typeface="TH Sarabun New"/>
              </a:rPr>
              <a:t> ปี ก่อนมารพ</a:t>
            </a:r>
            <a:r>
              <a:rPr lang="en-US" sz="3600" b="1" dirty="0" smtClean="0">
                <a:solidFill>
                  <a:srgbClr val="000000"/>
                </a:solidFill>
                <a:latin typeface="TH Sarabun New"/>
                <a:cs typeface="TH Sarabun New"/>
              </a:rPr>
              <a:t>.</a:t>
            </a:r>
            <a:endParaRPr lang="en-US" sz="3600" b="1" dirty="0">
              <a:solidFill>
                <a:srgbClr val="000000"/>
              </a:solidFill>
              <a:latin typeface="TH Sarabun New"/>
              <a:cs typeface="TH Sarabun New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Chief complaint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891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8859838" cy="4689346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Early </a:t>
            </a:r>
            <a:r>
              <a:rPr lang="en-US" sz="2800" dirty="0" err="1">
                <a:solidFill>
                  <a:srgbClr val="000000"/>
                </a:solidFill>
              </a:rPr>
              <a:t>phaeochromocytoma</a:t>
            </a:r>
            <a:r>
              <a:rPr lang="en-US" sz="2800" dirty="0">
                <a:solidFill>
                  <a:srgbClr val="000000"/>
                </a:solidFill>
              </a:rPr>
              <a:t> surgery </a:t>
            </a:r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-&gt; mortality </a:t>
            </a:r>
            <a:r>
              <a:rPr lang="en-US" sz="2800" dirty="0">
                <a:solidFill>
                  <a:srgbClr val="000000"/>
                </a:solidFill>
              </a:rPr>
              <a:t>rates </a:t>
            </a:r>
            <a:r>
              <a:rPr lang="en-US" sz="2800" dirty="0" smtClean="0">
                <a:solidFill>
                  <a:srgbClr val="000000"/>
                </a:solidFill>
              </a:rPr>
              <a:t>up </a:t>
            </a:r>
            <a:r>
              <a:rPr lang="en-US" sz="2800" dirty="0">
                <a:solidFill>
                  <a:srgbClr val="000000"/>
                </a:solidFill>
              </a:rPr>
              <a:t>to 45</a:t>
            </a:r>
            <a:r>
              <a:rPr lang="en-US" sz="2800" dirty="0" smtClean="0">
                <a:solidFill>
                  <a:srgbClr val="000000"/>
                </a:solidFill>
              </a:rPr>
              <a:t>% 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285750" indent="-285750"/>
            <a:r>
              <a:rPr lang="en-US" dirty="0" smtClean="0"/>
              <a:t>Arterial </a:t>
            </a:r>
            <a:r>
              <a:rPr lang="en-US" dirty="0"/>
              <a:t>pressure control</a:t>
            </a:r>
          </a:p>
        </p:txBody>
      </p:sp>
      <p:pic>
        <p:nvPicPr>
          <p:cNvPr id="2" name="Picture 1" descr="article_255502_cover_en_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95" y="3024082"/>
            <a:ext cx="7057205" cy="377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91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1910861"/>
            <a:ext cx="8859838" cy="4689346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α-blockers </a:t>
            </a:r>
            <a:r>
              <a:rPr lang="en-US" sz="2800" dirty="0" smtClean="0">
                <a:solidFill>
                  <a:srgbClr val="000000"/>
                </a:solidFill>
              </a:rPr>
              <a:t>: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Preoperative </a:t>
            </a:r>
            <a:r>
              <a:rPr lang="en-US" sz="2800" dirty="0">
                <a:solidFill>
                  <a:srgbClr val="000000"/>
                </a:solidFill>
              </a:rPr>
              <a:t>α-</a:t>
            </a:r>
            <a:r>
              <a:rPr lang="en-US" sz="2800" dirty="0" smtClean="0">
                <a:solidFill>
                  <a:srgbClr val="000000"/>
                </a:solidFill>
              </a:rPr>
              <a:t>blockers : </a:t>
            </a:r>
            <a:r>
              <a:rPr lang="en-US" sz="2800" dirty="0">
                <a:solidFill>
                  <a:srgbClr val="000000"/>
                </a:solidFill>
              </a:rPr>
              <a:t>pre- </a:t>
            </a:r>
            <a:r>
              <a:rPr lang="en-US" sz="2800" dirty="0" smtClean="0">
                <a:solidFill>
                  <a:srgbClr val="000000"/>
                </a:solidFill>
              </a:rPr>
              <a:t>operative </a:t>
            </a:r>
            <a:r>
              <a:rPr lang="en-US" sz="2800" dirty="0">
                <a:solidFill>
                  <a:srgbClr val="000000"/>
                </a:solidFill>
              </a:rPr>
              <a:t>arterial pressure control with subsequent restoration of blood volume </a:t>
            </a:r>
            <a:endParaRPr lang="en-US" sz="28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Phenoxybenzamine </a:t>
            </a:r>
            <a:r>
              <a:rPr lang="en-US" sz="2800" dirty="0">
                <a:solidFill>
                  <a:srgbClr val="000000"/>
                </a:solidFill>
              </a:rPr>
              <a:t>and doxazosin</a:t>
            </a:r>
            <a:r>
              <a:rPr lang="en-US" sz="2800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CCBs :</a:t>
            </a:r>
            <a:endParaRPr lang="en-US" sz="28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A</a:t>
            </a:r>
            <a:r>
              <a:rPr lang="en-US" sz="2800" dirty="0" smtClean="0">
                <a:solidFill>
                  <a:srgbClr val="000000"/>
                </a:solidFill>
              </a:rPr>
              <a:t>dditional </a:t>
            </a:r>
            <a:r>
              <a:rPr lang="en-US" sz="2800" dirty="0">
                <a:solidFill>
                  <a:srgbClr val="000000"/>
                </a:solidFill>
              </a:rPr>
              <a:t>drug </a:t>
            </a:r>
            <a:r>
              <a:rPr lang="en-US" sz="2800" dirty="0" smtClean="0">
                <a:solidFill>
                  <a:srgbClr val="000000"/>
                </a:solidFill>
              </a:rPr>
              <a:t>to </a:t>
            </a:r>
            <a:r>
              <a:rPr lang="en-US" sz="2800" dirty="0" smtClean="0">
                <a:solidFill>
                  <a:srgbClr val="000000"/>
                </a:solidFill>
              </a:rPr>
              <a:t>improve </a:t>
            </a:r>
            <a:r>
              <a:rPr lang="en-US" sz="2800" dirty="0">
                <a:solidFill>
                  <a:srgbClr val="000000"/>
                </a:solidFill>
              </a:rPr>
              <a:t>control in those already α-</a:t>
            </a:r>
            <a:r>
              <a:rPr lang="en-US" sz="2800" dirty="0" smtClean="0">
                <a:solidFill>
                  <a:srgbClr val="000000"/>
                </a:solidFill>
              </a:rPr>
              <a:t>blocked</a:t>
            </a:r>
            <a:endParaRPr lang="en-US" sz="28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Not recommended </a:t>
            </a:r>
            <a:r>
              <a:rPr lang="en-US" sz="2800" dirty="0">
                <a:solidFill>
                  <a:srgbClr val="000000"/>
                </a:solidFill>
              </a:rPr>
              <a:t>for </a:t>
            </a:r>
            <a:r>
              <a:rPr lang="en-US" sz="2800" dirty="0" err="1">
                <a:solidFill>
                  <a:srgbClr val="000000"/>
                </a:solidFill>
              </a:rPr>
              <a:t>monotherapy</a:t>
            </a:r>
            <a:r>
              <a:rPr lang="en-US" sz="2800" dirty="0">
                <a:solidFill>
                  <a:srgbClr val="000000"/>
                </a:solidFill>
              </a:rPr>
              <a:t> unless patients </a:t>
            </a:r>
            <a:r>
              <a:rPr lang="en-US" sz="2800" dirty="0" smtClean="0">
                <a:solidFill>
                  <a:srgbClr val="000000"/>
                </a:solidFill>
              </a:rPr>
              <a:t>:</a:t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- have </a:t>
            </a:r>
            <a:r>
              <a:rPr lang="en-US" sz="2800" dirty="0">
                <a:solidFill>
                  <a:srgbClr val="000000"/>
                </a:solidFill>
              </a:rPr>
              <a:t>very mild hypertension or </a:t>
            </a:r>
            <a:r>
              <a:rPr lang="en-US" sz="2800" dirty="0" smtClean="0">
                <a:solidFill>
                  <a:srgbClr val="000000"/>
                </a:solidFill>
              </a:rPr>
              <a:t/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- develop </a:t>
            </a:r>
            <a:r>
              <a:rPr lang="en-US" sz="2800" dirty="0">
                <a:solidFill>
                  <a:srgbClr val="000000"/>
                </a:solidFill>
              </a:rPr>
              <a:t>severe orthostatic hypotension with α-</a:t>
            </a:r>
            <a:r>
              <a:rPr lang="en-US" sz="2800" dirty="0" smtClean="0">
                <a:solidFill>
                  <a:srgbClr val="000000"/>
                </a:solidFill>
              </a:rPr>
              <a:t>blockers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285750" indent="-285750"/>
            <a:r>
              <a:rPr lang="en-US" dirty="0" smtClean="0"/>
              <a:t>Arterial </a:t>
            </a:r>
            <a:r>
              <a:rPr lang="en-US" dirty="0"/>
              <a:t>pressure control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669956"/>
            <a:ext cx="9144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David Connor, </a:t>
            </a:r>
            <a:r>
              <a:rPr lang="en-US" sz="900" dirty="0" err="1"/>
              <a:t>BMedSci</a:t>
            </a:r>
            <a:r>
              <a:rPr lang="en-US" sz="900" dirty="0"/>
              <a:t> BMBS FRCA, Stephen </a:t>
            </a:r>
            <a:r>
              <a:rPr lang="en-US" sz="900" dirty="0" err="1"/>
              <a:t>Boumphrey</a:t>
            </a:r>
            <a:r>
              <a:rPr lang="en-US" sz="900" dirty="0"/>
              <a:t>, MBBS FRCA, Perioperative care of </a:t>
            </a:r>
            <a:r>
              <a:rPr lang="en-US" sz="900" dirty="0" err="1"/>
              <a:t>phaeochromocytoma</a:t>
            </a:r>
            <a:r>
              <a:rPr lang="en-US" sz="900" dirty="0"/>
              <a:t>, BJA Education, Volume 16, Issue 5, May 2016, Pages 153–</a:t>
            </a:r>
            <a:r>
              <a:rPr lang="en-US" sz="900" dirty="0" smtClean="0"/>
              <a:t>158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565871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α-blockers 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Phenoxybenzamine</a:t>
            </a:r>
          </a:p>
          <a:p>
            <a:r>
              <a:rPr lang="en-US" dirty="0"/>
              <a:t>N</a:t>
            </a:r>
            <a:r>
              <a:rPr lang="en-US" dirty="0" smtClean="0"/>
              <a:t>on</a:t>
            </a:r>
            <a:r>
              <a:rPr lang="en-US" dirty="0"/>
              <a:t>-</a:t>
            </a:r>
            <a:r>
              <a:rPr lang="en-US" dirty="0" smtClean="0"/>
              <a:t>competitive</a:t>
            </a:r>
          </a:p>
          <a:p>
            <a:r>
              <a:rPr lang="en-US" dirty="0" smtClean="0"/>
              <a:t>Non</a:t>
            </a:r>
            <a:r>
              <a:rPr lang="en-US" dirty="0"/>
              <a:t>-</a:t>
            </a:r>
            <a:r>
              <a:rPr lang="en-US" dirty="0" smtClean="0"/>
              <a:t>selective</a:t>
            </a:r>
            <a:endParaRPr lang="en-US" dirty="0"/>
          </a:p>
          <a:p>
            <a:r>
              <a:rPr lang="en-US" dirty="0"/>
              <a:t>Long acting </a:t>
            </a:r>
            <a:endParaRPr lang="en-US" dirty="0" smtClean="0"/>
          </a:p>
          <a:p>
            <a:r>
              <a:rPr lang="en-US" dirty="0" smtClean="0"/>
              <a:t>MUST BE Stopped </a:t>
            </a:r>
            <a:r>
              <a:rPr lang="en-US" dirty="0"/>
              <a:t>24–48 h before surgery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Doxazosin</a:t>
            </a:r>
          </a:p>
          <a:p>
            <a:r>
              <a:rPr lang="en-US" dirty="0"/>
              <a:t>Competitive</a:t>
            </a:r>
          </a:p>
          <a:p>
            <a:r>
              <a:rPr lang="en-US" dirty="0"/>
              <a:t>Selective α1-blocker</a:t>
            </a:r>
          </a:p>
          <a:p>
            <a:r>
              <a:rPr lang="en-US" dirty="0"/>
              <a:t>Short </a:t>
            </a:r>
            <a:r>
              <a:rPr lang="en-US" dirty="0" smtClean="0"/>
              <a:t>acting</a:t>
            </a:r>
          </a:p>
          <a:p>
            <a:r>
              <a:rPr lang="en-US" dirty="0" smtClean="0"/>
              <a:t>Can be </a:t>
            </a:r>
            <a:r>
              <a:rPr lang="en-US" dirty="0"/>
              <a:t>given in the morning before surgery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539716"/>
            <a:ext cx="9144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David Connor, </a:t>
            </a:r>
            <a:r>
              <a:rPr lang="en-US" sz="900" dirty="0" err="1"/>
              <a:t>BMedSci</a:t>
            </a:r>
            <a:r>
              <a:rPr lang="en-US" sz="900" dirty="0"/>
              <a:t> BMBS FRCA, Stephen </a:t>
            </a:r>
            <a:r>
              <a:rPr lang="en-US" sz="900" dirty="0" err="1"/>
              <a:t>Boumphrey</a:t>
            </a:r>
            <a:r>
              <a:rPr lang="en-US" sz="900" dirty="0"/>
              <a:t>, MBBS FRCA, Perioperative care of </a:t>
            </a:r>
            <a:r>
              <a:rPr lang="en-US" sz="900" dirty="0" err="1"/>
              <a:t>phaeochromocytoma</a:t>
            </a:r>
            <a:r>
              <a:rPr lang="en-US" sz="900" dirty="0"/>
              <a:t>, BJA Education, Volume 16, Issue 5, May 2016, Pages 153–</a:t>
            </a:r>
            <a:r>
              <a:rPr lang="en-US" sz="900" dirty="0" smtClean="0"/>
              <a:t>158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240125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8859838" cy="4689346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A </a:t>
            </a:r>
            <a:r>
              <a:rPr lang="en-US" sz="2800" dirty="0">
                <a:solidFill>
                  <a:srgbClr val="000000"/>
                </a:solidFill>
              </a:rPr>
              <a:t>high-sodium diet (3-5 g/</a:t>
            </a:r>
            <a:r>
              <a:rPr lang="en-US" sz="2800" dirty="0" smtClean="0">
                <a:solidFill>
                  <a:srgbClr val="000000"/>
                </a:solidFill>
              </a:rPr>
              <a:t>d )</a:t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-&gt; restore </a:t>
            </a:r>
            <a:r>
              <a:rPr lang="en-US" sz="2800" dirty="0">
                <a:solidFill>
                  <a:srgbClr val="000000"/>
                </a:solidFill>
              </a:rPr>
              <a:t>blood </a:t>
            </a:r>
            <a:r>
              <a:rPr lang="en-US" sz="2800" dirty="0" smtClean="0">
                <a:solidFill>
                  <a:srgbClr val="000000"/>
                </a:solidFill>
              </a:rPr>
              <a:t>volume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Intravenous </a:t>
            </a:r>
            <a:r>
              <a:rPr lang="en-US" sz="2800" dirty="0">
                <a:solidFill>
                  <a:srgbClr val="000000"/>
                </a:solidFill>
              </a:rPr>
              <a:t>volume load with 1 to 2 liters of saline infusion in the last 24 hours prior to the </a:t>
            </a:r>
            <a:r>
              <a:rPr lang="en-US" sz="2800" dirty="0" smtClean="0">
                <a:solidFill>
                  <a:srgbClr val="000000"/>
                </a:solidFill>
              </a:rPr>
              <a:t>surgery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marL="285750" indent="-285750"/>
            <a:r>
              <a:rPr lang="en-US" sz="3600" dirty="0">
                <a:solidFill>
                  <a:srgbClr val="FFFFFF"/>
                </a:solidFill>
              </a:rPr>
              <a:t>Reversal of chronic circulating volume depletion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53971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Gustavo F C </a:t>
            </a:r>
            <a:r>
              <a:rPr lang="en-US" sz="900" dirty="0" err="1"/>
              <a:t>Fagundes</a:t>
            </a:r>
            <a:r>
              <a:rPr lang="en-US" sz="900" dirty="0"/>
              <a:t>, </a:t>
            </a:r>
            <a:r>
              <a:rPr lang="en-US" sz="900" dirty="0" err="1"/>
              <a:t>Madson</a:t>
            </a:r>
            <a:r>
              <a:rPr lang="en-US" sz="900" dirty="0"/>
              <a:t> Q Almeida, Perioperative Management of </a:t>
            </a:r>
            <a:r>
              <a:rPr lang="en-US" sz="900" dirty="0" err="1"/>
              <a:t>Pheochromocytomas</a:t>
            </a:r>
            <a:r>
              <a:rPr lang="en-US" sz="900" dirty="0"/>
              <a:t> and Sympathetic </a:t>
            </a:r>
            <a:r>
              <a:rPr lang="en-US" sz="900" dirty="0" err="1"/>
              <a:t>Paragangliomas</a:t>
            </a:r>
            <a:r>
              <a:rPr lang="en-US" sz="900" dirty="0"/>
              <a:t>, Journal of the Endocrine Society, Volume 6, Issue 2, February 2022, bvac004</a:t>
            </a:r>
            <a:r>
              <a:rPr lang="en-US" sz="900" dirty="0" smtClean="0"/>
              <a:t>,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9442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Tachyarrhythmias may result from epinephrine/dopamine- secreting </a:t>
            </a:r>
            <a:r>
              <a:rPr lang="en-US" sz="2800" dirty="0" err="1">
                <a:solidFill>
                  <a:srgbClr val="000000"/>
                </a:solidFill>
              </a:rPr>
              <a:t>tumours</a:t>
            </a:r>
            <a:r>
              <a:rPr lang="en-US" sz="2800" dirty="0">
                <a:solidFill>
                  <a:srgbClr val="000000"/>
                </a:solidFill>
              </a:rPr>
              <a:t> or be secondary to α-blockade. </a:t>
            </a:r>
            <a:endParaRPr lang="en-US" sz="28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Selective </a:t>
            </a:r>
            <a:r>
              <a:rPr lang="en-US" sz="2800" dirty="0">
                <a:solidFill>
                  <a:srgbClr val="000000"/>
                </a:solidFill>
              </a:rPr>
              <a:t>β1 antagonists </a:t>
            </a:r>
            <a:r>
              <a:rPr lang="en-US" sz="2800" dirty="0" smtClean="0">
                <a:solidFill>
                  <a:srgbClr val="000000"/>
                </a:solidFill>
              </a:rPr>
              <a:t>(such as atenolol or </a:t>
            </a:r>
            <a:r>
              <a:rPr lang="en-US" sz="2800" dirty="0" err="1" smtClean="0">
                <a:solidFill>
                  <a:srgbClr val="000000"/>
                </a:solidFill>
              </a:rPr>
              <a:t>metoprolol</a:t>
            </a:r>
            <a:r>
              <a:rPr lang="en-US" sz="2800" dirty="0" smtClean="0">
                <a:solidFill>
                  <a:srgbClr val="000000"/>
                </a:solidFill>
              </a:rPr>
              <a:t>) : started </a:t>
            </a:r>
            <a:r>
              <a:rPr lang="en-US" sz="2800" dirty="0">
                <a:solidFill>
                  <a:srgbClr val="000000"/>
                </a:solidFill>
              </a:rPr>
              <a:t>after complete α-blockade. 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285750" indent="-285750"/>
            <a:r>
              <a:rPr lang="en-US" dirty="0" smtClean="0">
                <a:solidFill>
                  <a:srgbClr val="FFFFFF"/>
                </a:solidFill>
              </a:rPr>
              <a:t>Heart </a:t>
            </a:r>
            <a:r>
              <a:rPr lang="en-US" dirty="0">
                <a:solidFill>
                  <a:srgbClr val="FFFFFF"/>
                </a:solidFill>
              </a:rPr>
              <a:t>rate and arrhythmia control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539716"/>
            <a:ext cx="9144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David Connor, </a:t>
            </a:r>
            <a:r>
              <a:rPr lang="en-US" sz="900" dirty="0" err="1"/>
              <a:t>BMedSci</a:t>
            </a:r>
            <a:r>
              <a:rPr lang="en-US" sz="900" dirty="0"/>
              <a:t> BMBS FRCA, Stephen </a:t>
            </a:r>
            <a:r>
              <a:rPr lang="en-US" sz="900" dirty="0" err="1"/>
              <a:t>Boumphrey</a:t>
            </a:r>
            <a:r>
              <a:rPr lang="en-US" sz="900" dirty="0"/>
              <a:t>, MBBS FRCA, Perioperative care of </a:t>
            </a:r>
            <a:r>
              <a:rPr lang="en-US" sz="900" dirty="0" err="1"/>
              <a:t>phaeochromocytoma</a:t>
            </a:r>
            <a:r>
              <a:rPr lang="en-US" sz="900" dirty="0"/>
              <a:t>, BJA Education, Volume 16, Issue 5, May 2016, Pages 153–</a:t>
            </a:r>
            <a:r>
              <a:rPr lang="en-US" sz="900" dirty="0" smtClean="0"/>
              <a:t>158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055191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0"/>
            <a:ext cx="8859838" cy="4559959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ECG : </a:t>
            </a:r>
            <a:r>
              <a:rPr lang="en-US" sz="2400" dirty="0">
                <a:solidFill>
                  <a:srgbClr val="000000"/>
                </a:solidFill>
              </a:rPr>
              <a:t>ventricular hypertrophy, </a:t>
            </a:r>
            <a:r>
              <a:rPr lang="en-US" sz="2400" dirty="0" err="1">
                <a:solidFill>
                  <a:srgbClr val="000000"/>
                </a:solidFill>
              </a:rPr>
              <a:t>tachyarrhythmias</a:t>
            </a:r>
            <a:r>
              <a:rPr lang="en-US" sz="2400" dirty="0">
                <a:solidFill>
                  <a:srgbClr val="000000"/>
                </a:solidFill>
              </a:rPr>
              <a:t>, or myocardial </a:t>
            </a:r>
            <a:r>
              <a:rPr lang="en-US" sz="2400" dirty="0" err="1">
                <a:solidFill>
                  <a:srgbClr val="000000"/>
                </a:solidFill>
              </a:rPr>
              <a:t>ischaemia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Echocardiography </a:t>
            </a:r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-</a:t>
            </a:r>
            <a:r>
              <a:rPr lang="en-US" sz="2400" dirty="0" smtClean="0">
                <a:solidFill>
                  <a:srgbClr val="000000"/>
                </a:solidFill>
              </a:rPr>
              <a:t>&gt; </a:t>
            </a:r>
            <a:r>
              <a:rPr lang="en-US" sz="2400" dirty="0" smtClean="0">
                <a:solidFill>
                  <a:srgbClr val="000000"/>
                </a:solidFill>
              </a:rPr>
              <a:t>Diastolic </a:t>
            </a:r>
            <a:r>
              <a:rPr lang="en-US" sz="2400" dirty="0" smtClean="0">
                <a:solidFill>
                  <a:srgbClr val="000000"/>
                </a:solidFill>
              </a:rPr>
              <a:t>dysfunction </a:t>
            </a:r>
            <a:r>
              <a:rPr lang="en-US" sz="2400" dirty="0" smtClean="0">
                <a:solidFill>
                  <a:srgbClr val="000000"/>
                </a:solidFill>
              </a:rPr>
              <a:t>: majority </a:t>
            </a:r>
            <a:r>
              <a:rPr lang="en-US" sz="2400" dirty="0">
                <a:solidFill>
                  <a:srgbClr val="000000"/>
                </a:solidFill>
              </a:rPr>
              <a:t>of </a:t>
            </a:r>
            <a:r>
              <a:rPr lang="en-US" sz="2400" dirty="0" smtClean="0">
                <a:solidFill>
                  <a:srgbClr val="000000"/>
                </a:solidFill>
              </a:rPr>
              <a:t>patients </a:t>
            </a:r>
            <a:r>
              <a:rPr lang="en-US" sz="2400" dirty="0">
                <a:solidFill>
                  <a:srgbClr val="000000"/>
                </a:solidFill>
              </a:rPr>
              <a:t/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-&gt; LV </a:t>
            </a:r>
            <a:r>
              <a:rPr lang="en-US" sz="2400" dirty="0" smtClean="0">
                <a:solidFill>
                  <a:srgbClr val="000000"/>
                </a:solidFill>
              </a:rPr>
              <a:t>systolic dysfunction : 10 %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The </a:t>
            </a:r>
            <a:r>
              <a:rPr lang="en-US" sz="2400" dirty="0">
                <a:solidFill>
                  <a:srgbClr val="000000"/>
                </a:solidFill>
              </a:rPr>
              <a:t>impaired cardiac function associated with </a:t>
            </a:r>
            <a:r>
              <a:rPr lang="en-US" sz="2400" dirty="0" err="1" smtClean="0">
                <a:solidFill>
                  <a:srgbClr val="000000"/>
                </a:solidFill>
              </a:rPr>
              <a:t>phaeochromocytoma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may improve once catecholamine levels return to normal.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285750" indent="-285750"/>
            <a:r>
              <a:rPr lang="en-US" dirty="0" smtClean="0">
                <a:solidFill>
                  <a:srgbClr val="FFFFFF"/>
                </a:solidFill>
              </a:rPr>
              <a:t>Assessment </a:t>
            </a:r>
            <a:r>
              <a:rPr lang="en-US" dirty="0">
                <a:solidFill>
                  <a:srgbClr val="FFFFFF"/>
                </a:solidFill>
              </a:rPr>
              <a:t>and optimization of myocardial function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539716"/>
            <a:ext cx="9144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David Connor, </a:t>
            </a:r>
            <a:r>
              <a:rPr lang="en-US" sz="900" dirty="0" err="1"/>
              <a:t>BMedSci</a:t>
            </a:r>
            <a:r>
              <a:rPr lang="en-US" sz="900" dirty="0"/>
              <a:t> BMBS FRCA, Stephen </a:t>
            </a:r>
            <a:r>
              <a:rPr lang="en-US" sz="900" dirty="0" err="1"/>
              <a:t>Boumphrey</a:t>
            </a:r>
            <a:r>
              <a:rPr lang="en-US" sz="900" dirty="0"/>
              <a:t>, MBBS FRCA, Perioperative care of </a:t>
            </a:r>
            <a:r>
              <a:rPr lang="en-US" sz="900" dirty="0" err="1"/>
              <a:t>phaeochromocytoma</a:t>
            </a:r>
            <a:r>
              <a:rPr lang="en-US" sz="900" dirty="0"/>
              <a:t>, BJA Education, Volume 16, Issue 5, May 2016, Pages 153–</a:t>
            </a:r>
            <a:r>
              <a:rPr lang="en-US" sz="900" dirty="0" smtClean="0"/>
              <a:t>158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39563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0"/>
            <a:ext cx="8859838" cy="4816899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Hyperglycaemia : </a:t>
            </a:r>
          </a:p>
          <a:p>
            <a:pPr marL="742950" lvl="1" indent="-285750" algn="l">
              <a:buFont typeface="Wingdings" charset="2"/>
              <a:buChar char="Ø"/>
            </a:pPr>
            <a:r>
              <a:rPr lang="en-US" sz="2000" dirty="0" smtClean="0">
                <a:solidFill>
                  <a:srgbClr val="000000"/>
                </a:solidFill>
              </a:rPr>
              <a:t>increased </a:t>
            </a:r>
            <a:r>
              <a:rPr lang="en-US" sz="2000" dirty="0" err="1">
                <a:solidFill>
                  <a:srgbClr val="000000"/>
                </a:solidFill>
              </a:rPr>
              <a:t>glycogenolysis</a:t>
            </a:r>
            <a:r>
              <a:rPr lang="en-US" sz="2000" dirty="0">
                <a:solidFill>
                  <a:srgbClr val="000000"/>
                </a:solidFill>
              </a:rPr>
              <a:t> (α1 receptors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742950" lvl="1" indent="-285750" algn="l">
              <a:buFont typeface="Wingdings" charset="2"/>
              <a:buChar char="Ø"/>
            </a:pPr>
            <a:r>
              <a:rPr lang="en-US" sz="2000" dirty="0" smtClean="0">
                <a:solidFill>
                  <a:srgbClr val="000000"/>
                </a:solidFill>
              </a:rPr>
              <a:t>impaired </a:t>
            </a:r>
            <a:r>
              <a:rPr lang="en-US" sz="2000" dirty="0">
                <a:solidFill>
                  <a:srgbClr val="000000"/>
                </a:solidFill>
              </a:rPr>
              <a:t>insulin release (α2 receptors</a:t>
            </a:r>
            <a:r>
              <a:rPr lang="en-US" sz="2000" dirty="0" smtClean="0">
                <a:solidFill>
                  <a:srgbClr val="000000"/>
                </a:solidFill>
              </a:rPr>
              <a:t>) 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742950" lvl="1" indent="-285750" algn="l">
              <a:buFont typeface="Wingdings" charset="2"/>
              <a:buChar char="Ø"/>
            </a:pPr>
            <a:r>
              <a:rPr lang="en-US" sz="2000" dirty="0" smtClean="0">
                <a:solidFill>
                  <a:srgbClr val="000000"/>
                </a:solidFill>
              </a:rPr>
              <a:t>lipolysis </a:t>
            </a:r>
            <a:r>
              <a:rPr lang="en-US" sz="2000" dirty="0">
                <a:solidFill>
                  <a:srgbClr val="000000"/>
                </a:solidFill>
              </a:rPr>
              <a:t>(β1 receptors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pPr marL="742950" lvl="1" indent="-285750" algn="l">
              <a:buFont typeface="Wingdings" charset="2"/>
              <a:buChar char="Ø"/>
            </a:pPr>
            <a:r>
              <a:rPr lang="en-US" sz="2000" dirty="0" smtClean="0">
                <a:solidFill>
                  <a:srgbClr val="000000"/>
                </a:solidFill>
              </a:rPr>
              <a:t>increased </a:t>
            </a:r>
            <a:r>
              <a:rPr lang="en-US" sz="2000" dirty="0">
                <a:solidFill>
                  <a:srgbClr val="000000"/>
                </a:solidFill>
              </a:rPr>
              <a:t>glucagon release </a:t>
            </a:r>
            <a:r>
              <a:rPr lang="en-US" sz="2000" dirty="0" smtClean="0">
                <a:solidFill>
                  <a:srgbClr val="000000"/>
                </a:solidFill>
              </a:rPr>
              <a:t>with </a:t>
            </a:r>
            <a:r>
              <a:rPr lang="en-US" sz="2000" dirty="0" smtClean="0">
                <a:solidFill>
                  <a:srgbClr val="000000"/>
                </a:solidFill>
              </a:rPr>
              <a:t>peripheral </a:t>
            </a:r>
            <a:r>
              <a:rPr lang="en-US" sz="2000" dirty="0">
                <a:solidFill>
                  <a:srgbClr val="000000"/>
                </a:solidFill>
              </a:rPr>
              <a:t>insulin resistance (β2 receptors) </a:t>
            </a:r>
          </a:p>
          <a:p>
            <a:pPr lvl="1" algn="l"/>
            <a:endParaRPr lang="en-US" sz="20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Electrolyte </a:t>
            </a:r>
            <a:r>
              <a:rPr lang="en-US" sz="2400" dirty="0">
                <a:solidFill>
                  <a:srgbClr val="000000"/>
                </a:solidFill>
              </a:rPr>
              <a:t>measurements </a:t>
            </a:r>
            <a:r>
              <a:rPr lang="en-US" sz="2400" dirty="0" smtClean="0">
                <a:solidFill>
                  <a:srgbClr val="000000"/>
                </a:solidFill>
              </a:rPr>
              <a:t>: catecholamine-induced </a:t>
            </a:r>
            <a:r>
              <a:rPr lang="en-US" sz="2400" dirty="0">
                <a:solidFill>
                  <a:srgbClr val="000000"/>
                </a:solidFill>
              </a:rPr>
              <a:t>renal impairment. 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>
                <a:solidFill>
                  <a:srgbClr val="000000"/>
                </a:solidFill>
              </a:rPr>
              <a:t>Hypercalcaemia</a:t>
            </a:r>
            <a:r>
              <a:rPr lang="en-US" sz="2400" dirty="0" smtClean="0">
                <a:solidFill>
                  <a:srgbClr val="000000"/>
                </a:solidFill>
              </a:rPr>
              <a:t> : neuroendocrine </a:t>
            </a:r>
            <a:r>
              <a:rPr lang="en-US" sz="2400" dirty="0" err="1">
                <a:solidFill>
                  <a:srgbClr val="000000"/>
                </a:solidFill>
              </a:rPr>
              <a:t>tumour</a:t>
            </a:r>
            <a:r>
              <a:rPr lang="en-US" sz="2400" dirty="0">
                <a:solidFill>
                  <a:srgbClr val="000000"/>
                </a:solidFill>
              </a:rPr>
              <a:t> is associated with a parathyroid </a:t>
            </a:r>
            <a:r>
              <a:rPr lang="en-US" sz="2400" dirty="0" smtClean="0">
                <a:solidFill>
                  <a:srgbClr val="000000"/>
                </a:solidFill>
              </a:rPr>
              <a:t>adenoma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285750" indent="-285750"/>
            <a:r>
              <a:rPr lang="en-US" dirty="0">
                <a:solidFill>
                  <a:srgbClr val="FFFFFF"/>
                </a:solidFill>
              </a:rPr>
              <a:t>Reversal of glucose and electrolyte disturbances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539716"/>
            <a:ext cx="9144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David Connor, </a:t>
            </a:r>
            <a:r>
              <a:rPr lang="en-US" sz="900" dirty="0" err="1"/>
              <a:t>BMedSci</a:t>
            </a:r>
            <a:r>
              <a:rPr lang="en-US" sz="900" dirty="0"/>
              <a:t> BMBS FRCA, Stephen </a:t>
            </a:r>
            <a:r>
              <a:rPr lang="en-US" sz="900" dirty="0" err="1"/>
              <a:t>Boumphrey</a:t>
            </a:r>
            <a:r>
              <a:rPr lang="en-US" sz="900" dirty="0"/>
              <a:t>, MBBS FRCA, Perioperative care of </a:t>
            </a:r>
            <a:r>
              <a:rPr lang="en-US" sz="900" dirty="0" err="1"/>
              <a:t>phaeochromocytoma</a:t>
            </a:r>
            <a:r>
              <a:rPr lang="en-US" sz="900" dirty="0"/>
              <a:t>, BJA Education, Volume 16, Issue 5, May 2016, Pages 153–</a:t>
            </a:r>
            <a:r>
              <a:rPr lang="en-US" sz="900" dirty="0" smtClean="0"/>
              <a:t>158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71044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0"/>
            <a:ext cx="8705280" cy="4693651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α</a:t>
            </a:r>
            <a:r>
              <a:rPr lang="en-US" sz="2400" dirty="0">
                <a:solidFill>
                  <a:srgbClr val="000000"/>
                </a:solidFill>
              </a:rPr>
              <a:t>-Blockade is commenced at least 7–14 days before </a:t>
            </a:r>
            <a:r>
              <a:rPr lang="en-US" sz="2400" dirty="0" smtClean="0">
                <a:solidFill>
                  <a:srgbClr val="000000"/>
                </a:solidFill>
              </a:rPr>
              <a:t>surgery. </a:t>
            </a:r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-</a:t>
            </a:r>
            <a:r>
              <a:rPr lang="en-US" sz="2400" dirty="0" smtClean="0">
                <a:solidFill>
                  <a:srgbClr val="000000"/>
                </a:solidFill>
              </a:rPr>
              <a:t>&gt; achieve arterial </a:t>
            </a:r>
            <a:r>
              <a:rPr lang="en-US" sz="2400" dirty="0">
                <a:solidFill>
                  <a:srgbClr val="000000"/>
                </a:solidFill>
              </a:rPr>
              <a:t>pressure control with </a:t>
            </a:r>
            <a:r>
              <a:rPr lang="en-US" sz="2400" dirty="0" smtClean="0">
                <a:solidFill>
                  <a:srgbClr val="000000"/>
                </a:solidFill>
              </a:rPr>
              <a:t>restoration </a:t>
            </a:r>
            <a:r>
              <a:rPr lang="en-US" sz="2400" dirty="0">
                <a:solidFill>
                  <a:srgbClr val="000000"/>
                </a:solidFill>
              </a:rPr>
              <a:t>of </a:t>
            </a:r>
            <a:r>
              <a:rPr lang="en-US" sz="2400" dirty="0" smtClean="0">
                <a:solidFill>
                  <a:srgbClr val="000000"/>
                </a:solidFill>
              </a:rPr>
              <a:t>volume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1982 </a:t>
            </a:r>
            <a:r>
              <a:rPr lang="en-US" sz="2400" dirty="0" err="1">
                <a:solidFill>
                  <a:srgbClr val="000000"/>
                </a:solidFill>
              </a:rPr>
              <a:t>Roizen</a:t>
            </a:r>
            <a:r>
              <a:rPr lang="en-US" sz="2400" dirty="0">
                <a:solidFill>
                  <a:srgbClr val="000000"/>
                </a:solidFill>
              </a:rPr>
              <a:t> criteria for optimal preoperative </a:t>
            </a:r>
            <a:r>
              <a:rPr lang="en-US" sz="2400" dirty="0" smtClean="0">
                <a:solidFill>
                  <a:srgbClr val="000000"/>
                </a:solidFill>
              </a:rPr>
              <a:t>control: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</a:t>
            </a:r>
            <a:r>
              <a:rPr lang="en-US" sz="2400" dirty="0" smtClean="0">
                <a:solidFill>
                  <a:srgbClr val="000000"/>
                </a:solidFill>
              </a:rPr>
              <a:t>rterial </a:t>
            </a:r>
            <a:r>
              <a:rPr lang="en-US" sz="2400" dirty="0">
                <a:solidFill>
                  <a:srgbClr val="000000"/>
                </a:solidFill>
              </a:rPr>
              <a:t>pressure </a:t>
            </a:r>
            <a:r>
              <a:rPr lang="en-US" sz="2400" dirty="0" smtClean="0">
                <a:solidFill>
                  <a:srgbClr val="000000"/>
                </a:solidFill>
              </a:rPr>
              <a:t>consistently </a:t>
            </a:r>
            <a:r>
              <a:rPr lang="en-US" sz="2400" dirty="0">
                <a:solidFill>
                  <a:srgbClr val="000000"/>
                </a:solidFill>
              </a:rPr>
              <a:t>&lt;160/</a:t>
            </a:r>
            <a:r>
              <a:rPr lang="en-US" sz="2400" dirty="0" smtClean="0">
                <a:solidFill>
                  <a:srgbClr val="000000"/>
                </a:solidFill>
              </a:rPr>
              <a:t>90 mmHg for 24 </a:t>
            </a:r>
            <a:r>
              <a:rPr lang="en-US" sz="2400" dirty="0" err="1" smtClean="0">
                <a:solidFill>
                  <a:srgbClr val="000000"/>
                </a:solidFill>
              </a:rPr>
              <a:t>hr</a:t>
            </a:r>
            <a:r>
              <a:rPr lang="en-US" sz="2400" dirty="0" smtClean="0">
                <a:solidFill>
                  <a:srgbClr val="000000"/>
                </a:solidFill>
              </a:rPr>
              <a:t> before Surgery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P</a:t>
            </a:r>
            <a:r>
              <a:rPr lang="en-US" sz="2400" dirty="0" smtClean="0">
                <a:solidFill>
                  <a:srgbClr val="000000"/>
                </a:solidFill>
              </a:rPr>
              <a:t>atients </a:t>
            </a:r>
            <a:r>
              <a:rPr lang="en-US" sz="2400" dirty="0">
                <a:solidFill>
                  <a:srgbClr val="000000"/>
                </a:solidFill>
              </a:rPr>
              <a:t>with orthostatic hypotension, readings &gt;80/45mmHg should be </a:t>
            </a:r>
            <a:r>
              <a:rPr lang="en-US" sz="2400" dirty="0" smtClean="0">
                <a:solidFill>
                  <a:srgbClr val="000000"/>
                </a:solidFill>
              </a:rPr>
              <a:t>present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ECG </a:t>
            </a:r>
            <a:r>
              <a:rPr lang="en-US" sz="2400" dirty="0">
                <a:solidFill>
                  <a:srgbClr val="000000"/>
                </a:solidFill>
              </a:rPr>
              <a:t>which is free of ST or T wave changes for 2 </a:t>
            </a:r>
            <a:r>
              <a:rPr lang="en-US" sz="2400" dirty="0" smtClean="0">
                <a:solidFill>
                  <a:srgbClr val="000000"/>
                </a:solidFill>
              </a:rPr>
              <a:t>weeks</a:t>
            </a:r>
            <a:endParaRPr lang="en-US" sz="24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No more than 1 PVC in every 5 minutes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285750" indent="-285750"/>
            <a:r>
              <a:rPr lang="en-US" dirty="0">
                <a:solidFill>
                  <a:srgbClr val="FFFFFF"/>
                </a:solidFill>
              </a:rPr>
              <a:t>Assessment of adequate optimization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619335"/>
            <a:ext cx="9144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Preoperative Management of </a:t>
            </a:r>
            <a:r>
              <a:rPr lang="en-US" sz="900" dirty="0" err="1"/>
              <a:t>Pheochromocytoma</a:t>
            </a:r>
            <a:r>
              <a:rPr lang="en-US" sz="900" dirty="0"/>
              <a:t> and </a:t>
            </a:r>
            <a:r>
              <a:rPr lang="en-US" sz="900" dirty="0" err="1"/>
              <a:t>ParagangliomaFang</a:t>
            </a:r>
            <a:r>
              <a:rPr lang="en-US" sz="900" dirty="0"/>
              <a:t> Fang, Li Ding, Qing He, Ming </a:t>
            </a:r>
            <a:r>
              <a:rPr lang="en-US" sz="900" dirty="0" err="1"/>
              <a:t>LiuFront</a:t>
            </a:r>
            <a:r>
              <a:rPr lang="en-US" sz="900" dirty="0"/>
              <a:t> </a:t>
            </a:r>
            <a:r>
              <a:rPr lang="en-US" sz="900" dirty="0" err="1"/>
              <a:t>Endocrinol</a:t>
            </a:r>
            <a:r>
              <a:rPr lang="en-US" sz="900" dirty="0"/>
              <a:t> (Lausanne) 2020; 11: 586795. Published online 2020 Sep 29. </a:t>
            </a:r>
          </a:p>
        </p:txBody>
      </p:sp>
    </p:spTree>
    <p:extLst>
      <p:ext uri="{BB962C8B-B14F-4D97-AF65-F5344CB8AC3E}">
        <p14:creationId xmlns:p14="http://schemas.microsoft.com/office/powerpoint/2010/main" val="3853213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0"/>
            <a:ext cx="8705280" cy="4693651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2007 Endocrine </a:t>
            </a:r>
            <a:r>
              <a:rPr lang="en-US" sz="3200" dirty="0">
                <a:solidFill>
                  <a:srgbClr val="000000"/>
                </a:solidFill>
              </a:rPr>
              <a:t>Society </a:t>
            </a:r>
            <a:r>
              <a:rPr lang="en-US" sz="3200" dirty="0" smtClean="0">
                <a:solidFill>
                  <a:srgbClr val="000000"/>
                </a:solidFill>
              </a:rPr>
              <a:t>recommended 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T</a:t>
            </a:r>
            <a:r>
              <a:rPr lang="en-US" sz="3200" dirty="0" smtClean="0">
                <a:solidFill>
                  <a:srgbClr val="000000"/>
                </a:solidFill>
              </a:rPr>
              <a:t>arget :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Sitting -&gt; BP &lt; 130</a:t>
            </a:r>
            <a:r>
              <a:rPr lang="en-US" sz="3200" dirty="0">
                <a:solidFill>
                  <a:srgbClr val="000000"/>
                </a:solidFill>
              </a:rPr>
              <a:t>/80 </a:t>
            </a:r>
            <a:r>
              <a:rPr lang="en-US" sz="3200" dirty="0" smtClean="0">
                <a:solidFill>
                  <a:srgbClr val="000000"/>
                </a:solidFill>
              </a:rPr>
              <a:t>mmHg &amp; HR </a:t>
            </a:r>
            <a:r>
              <a:rPr lang="en-US" sz="3200" dirty="0">
                <a:solidFill>
                  <a:srgbClr val="000000"/>
                </a:solidFill>
              </a:rPr>
              <a:t>60–70 </a:t>
            </a:r>
            <a:r>
              <a:rPr lang="en-US" sz="3200" dirty="0" err="1" smtClean="0">
                <a:solidFill>
                  <a:srgbClr val="000000"/>
                </a:solidFill>
              </a:rPr>
              <a:t>bpm</a:t>
            </a:r>
            <a:endParaRPr lang="en-US" sz="32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Standing -&gt;BP &gt; 80</a:t>
            </a:r>
            <a:r>
              <a:rPr lang="en-US" sz="3200" dirty="0">
                <a:solidFill>
                  <a:srgbClr val="000000"/>
                </a:solidFill>
              </a:rPr>
              <a:t>/45 mmHg </a:t>
            </a:r>
            <a:r>
              <a:rPr lang="en-US" sz="3200" dirty="0" smtClean="0">
                <a:solidFill>
                  <a:srgbClr val="000000"/>
                </a:solidFill>
              </a:rPr>
              <a:t>&amp; HR 70</a:t>
            </a:r>
            <a:r>
              <a:rPr lang="en-US" sz="3200" dirty="0">
                <a:solidFill>
                  <a:srgbClr val="000000"/>
                </a:solidFill>
              </a:rPr>
              <a:t>–80 </a:t>
            </a:r>
            <a:r>
              <a:rPr lang="en-US" sz="3200" dirty="0" err="1" smtClean="0">
                <a:solidFill>
                  <a:srgbClr val="000000"/>
                </a:solidFill>
              </a:rPr>
              <a:t>bpm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285750" indent="-285750"/>
            <a:r>
              <a:rPr lang="en-US" dirty="0">
                <a:solidFill>
                  <a:srgbClr val="FFFFFF"/>
                </a:solidFill>
              </a:rPr>
              <a:t>Assessment of adequate optimization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7789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Gustavo F C </a:t>
            </a:r>
            <a:r>
              <a:rPr lang="en-US" sz="900" dirty="0" err="1"/>
              <a:t>Fagundes</a:t>
            </a:r>
            <a:r>
              <a:rPr lang="en-US" sz="900" dirty="0"/>
              <a:t>, </a:t>
            </a:r>
            <a:r>
              <a:rPr lang="en-US" sz="900" dirty="0" err="1"/>
              <a:t>Madson</a:t>
            </a:r>
            <a:r>
              <a:rPr lang="en-US" sz="900" dirty="0"/>
              <a:t> Q Almeida, Perioperative Management of </a:t>
            </a:r>
            <a:r>
              <a:rPr lang="en-US" sz="900" dirty="0" err="1"/>
              <a:t>Pheochromocytomas</a:t>
            </a:r>
            <a:r>
              <a:rPr lang="en-US" sz="900" dirty="0"/>
              <a:t> and Sympathetic </a:t>
            </a:r>
            <a:r>
              <a:rPr lang="en-US" sz="900" dirty="0" err="1"/>
              <a:t>Paragangliomas</a:t>
            </a:r>
            <a:r>
              <a:rPr lang="en-US" sz="900" dirty="0"/>
              <a:t>, Journal of the Endocrine Society, Volume 6, Issue 2, February 2022, </a:t>
            </a:r>
            <a:r>
              <a:rPr lang="en-US" sz="900" dirty="0" smtClean="0"/>
              <a:t>bvac004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489647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R3 Anesthetic consideration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02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R1 History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84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1" y="2041101"/>
            <a:ext cx="8454645" cy="3991766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Avoid </a:t>
            </a:r>
            <a:r>
              <a:rPr lang="en-US" sz="2800" dirty="0">
                <a:solidFill>
                  <a:srgbClr val="000000"/>
                </a:solidFill>
              </a:rPr>
              <a:t>drug-induced catecholamine </a:t>
            </a:r>
            <a:r>
              <a:rPr lang="en-US" sz="2800" dirty="0" smtClean="0">
                <a:solidFill>
                  <a:srgbClr val="000000"/>
                </a:solidFill>
              </a:rPr>
              <a:t>release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Avoid </a:t>
            </a:r>
            <a:r>
              <a:rPr lang="en-US" sz="2800" dirty="0">
                <a:solidFill>
                  <a:srgbClr val="000000"/>
                </a:solidFill>
              </a:rPr>
              <a:t>catecholamine release induced by </a:t>
            </a:r>
            <a:r>
              <a:rPr lang="en-US" sz="2800" dirty="0" err="1">
                <a:solidFill>
                  <a:srgbClr val="000000"/>
                </a:solidFill>
              </a:rPr>
              <a:t>anaesthetic</a:t>
            </a:r>
            <a:r>
              <a:rPr lang="en-US" sz="2800" dirty="0">
                <a:solidFill>
                  <a:srgbClr val="000000"/>
                </a:solidFill>
              </a:rPr>
              <a:t> or </a:t>
            </a:r>
            <a:r>
              <a:rPr lang="en-US" sz="2800" dirty="0" smtClean="0">
                <a:solidFill>
                  <a:srgbClr val="000000"/>
                </a:solidFill>
              </a:rPr>
              <a:t>surgical </a:t>
            </a:r>
            <a:r>
              <a:rPr lang="en-US" sz="2800" dirty="0" err="1" smtClean="0">
                <a:solidFill>
                  <a:srgbClr val="000000"/>
                </a:solidFill>
              </a:rPr>
              <a:t>manoeuvres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M</a:t>
            </a:r>
            <a:r>
              <a:rPr lang="en-US" sz="2800" dirty="0" smtClean="0">
                <a:solidFill>
                  <a:srgbClr val="000000"/>
                </a:solidFill>
              </a:rPr>
              <a:t>inimize </a:t>
            </a:r>
            <a:r>
              <a:rPr lang="en-US" sz="2800" dirty="0" err="1">
                <a:solidFill>
                  <a:srgbClr val="000000"/>
                </a:solidFill>
              </a:rPr>
              <a:t>haemodynamic</a:t>
            </a:r>
            <a:r>
              <a:rPr lang="en-US" sz="2800" dirty="0">
                <a:solidFill>
                  <a:srgbClr val="000000"/>
                </a:solidFill>
              </a:rPr>
              <a:t> responses to </a:t>
            </a:r>
            <a:r>
              <a:rPr lang="en-US" sz="2800" dirty="0" err="1">
                <a:solidFill>
                  <a:srgbClr val="000000"/>
                </a:solidFill>
              </a:rPr>
              <a:t>tumour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handling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T</a:t>
            </a:r>
            <a:r>
              <a:rPr lang="en-US" sz="2800" dirty="0" smtClean="0">
                <a:solidFill>
                  <a:srgbClr val="000000"/>
                </a:solidFill>
              </a:rPr>
              <a:t>reat </a:t>
            </a:r>
            <a:r>
              <a:rPr lang="en-US" sz="2800" dirty="0">
                <a:solidFill>
                  <a:srgbClr val="000000"/>
                </a:solidFill>
              </a:rPr>
              <a:t>episodes of hypotension, particularly after </a:t>
            </a:r>
            <a:r>
              <a:rPr lang="en-US" sz="2800" dirty="0" err="1" smtClean="0">
                <a:solidFill>
                  <a:srgbClr val="000000"/>
                </a:solidFill>
              </a:rPr>
              <a:t>tumour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devascularization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3281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Avoiding drug-induced catecholamine release </a:t>
            </a:r>
          </a:p>
        </p:txBody>
      </p:sp>
      <p:pic>
        <p:nvPicPr>
          <p:cNvPr id="2" name="Picture 1" descr="S__86426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371"/>
            <a:ext cx="9144000" cy="364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119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Minimizing </a:t>
            </a:r>
            <a:r>
              <a:rPr lang="en-US" dirty="0" err="1"/>
              <a:t>haemodynamic</a:t>
            </a:r>
            <a:r>
              <a:rPr lang="en-US" dirty="0"/>
              <a:t> responses to </a:t>
            </a:r>
            <a:r>
              <a:rPr lang="en-US" dirty="0" err="1"/>
              <a:t>tumour</a:t>
            </a:r>
            <a:r>
              <a:rPr lang="en-US" dirty="0"/>
              <a:t> handling </a:t>
            </a:r>
          </a:p>
        </p:txBody>
      </p:sp>
      <p:pic>
        <p:nvPicPr>
          <p:cNvPr id="2" name="Picture 1" descr="S__86426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6672"/>
            <a:ext cx="9144000" cy="397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316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anesthesia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4557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557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Informed consent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NPO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NSS 1,000 ml IV rate 120 ml/</a:t>
            </a:r>
            <a:r>
              <a:rPr lang="en-US" sz="2400" dirty="0" err="1" smtClean="0">
                <a:solidFill>
                  <a:srgbClr val="000000"/>
                </a:solidFill>
              </a:rPr>
              <a:t>hr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Adequate hydration keep </a:t>
            </a:r>
            <a:r>
              <a:rPr lang="en-US" sz="2400" dirty="0" err="1" smtClean="0">
                <a:solidFill>
                  <a:srgbClr val="000000"/>
                </a:solidFill>
              </a:rPr>
              <a:t>euvolemia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Warm </a:t>
            </a:r>
            <a:r>
              <a:rPr lang="en-US" sz="2400" dirty="0">
                <a:solidFill>
                  <a:srgbClr val="000000"/>
                </a:solidFill>
              </a:rPr>
              <a:t>IV </a:t>
            </a:r>
            <a:r>
              <a:rPr lang="en-US" sz="2400" dirty="0" smtClean="0">
                <a:solidFill>
                  <a:srgbClr val="000000"/>
                </a:solidFill>
              </a:rPr>
              <a:t>fluid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Force </a:t>
            </a:r>
            <a:r>
              <a:rPr lang="en-US" sz="2400" dirty="0">
                <a:solidFill>
                  <a:srgbClr val="000000"/>
                </a:solidFill>
              </a:rPr>
              <a:t>air warmer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Standard monitoring : EKG , NIBP , O2sat , ETCO2</a:t>
            </a:r>
            <a:r>
              <a:rPr lang="en-US" sz="2400" dirty="0" smtClean="0">
                <a:solidFill>
                  <a:srgbClr val="000000"/>
                </a:solidFill>
              </a:rPr>
              <a:t>, BT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Anesthetic machine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IV anesthesia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Intubation </a:t>
            </a:r>
            <a:r>
              <a:rPr lang="en-US" sz="2400" dirty="0" smtClean="0">
                <a:solidFill>
                  <a:srgbClr val="000000"/>
                </a:solidFill>
              </a:rPr>
              <a:t>equipment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General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0536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Invasive monitoring 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</a:rPr>
              <a:t>A-line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</a:rPr>
              <a:t>C-line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Large bore IV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Postop ICU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IV Anti-HT drugs : NTG , </a:t>
            </a:r>
            <a:r>
              <a:rPr lang="en-US" sz="2400" dirty="0" err="1">
                <a:solidFill>
                  <a:srgbClr val="000000"/>
                </a:solidFill>
              </a:rPr>
              <a:t>Esmolol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Nicardipine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Vasopressor : </a:t>
            </a:r>
            <a:r>
              <a:rPr lang="en-US" sz="2400" dirty="0" smtClean="0">
                <a:solidFill>
                  <a:srgbClr val="000000"/>
                </a:solidFill>
              </a:rPr>
              <a:t>NE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G/M Blood component : PRC 4 unit, FFP 4 unit, Pooled </a:t>
            </a:r>
            <a:r>
              <a:rPr lang="en-US" sz="2400" dirty="0" err="1" smtClean="0">
                <a:solidFill>
                  <a:srgbClr val="000000"/>
                </a:solidFill>
              </a:rPr>
              <a:t>Plt</a:t>
            </a:r>
            <a:r>
              <a:rPr lang="en-US" sz="2400" dirty="0" smtClean="0">
                <a:solidFill>
                  <a:srgbClr val="000000"/>
                </a:solidFill>
              </a:rPr>
              <a:t> 2 unit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Pre-medication : 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Propanolol</a:t>
            </a:r>
            <a:r>
              <a:rPr lang="en-US" sz="2400" dirty="0" smtClean="0">
                <a:solidFill>
                  <a:srgbClr val="000000"/>
                </a:solidFill>
              </a:rPr>
              <a:t> (10) 2 tab </a:t>
            </a:r>
            <a:r>
              <a:rPr lang="en-US" sz="2400" dirty="0" err="1" smtClean="0">
                <a:solidFill>
                  <a:srgbClr val="000000"/>
                </a:solidFill>
              </a:rPr>
              <a:t>po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Doxazocin</a:t>
            </a:r>
            <a:r>
              <a:rPr lang="en-US" sz="2400" dirty="0" smtClean="0">
                <a:solidFill>
                  <a:srgbClr val="000000"/>
                </a:solidFill>
              </a:rPr>
              <a:t> (2) 2 tab </a:t>
            </a:r>
            <a:r>
              <a:rPr lang="en-US" sz="2400" dirty="0" err="1" smtClean="0">
                <a:solidFill>
                  <a:srgbClr val="000000"/>
                </a:solidFill>
              </a:rPr>
              <a:t>po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Specific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0414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Intraoperative management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000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Standard Monitoring : EKG, NIBP, O2 sat, ETCO2, BT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Specific Monitoring : A-line, C-line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Position : Supine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GA c ETT c </a:t>
            </a:r>
            <a:r>
              <a:rPr lang="en-US" dirty="0"/>
              <a:t>C</a:t>
            </a:r>
            <a:r>
              <a:rPr lang="en-US" dirty="0" smtClean="0"/>
              <a:t>ontrolled ventilation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1818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C772799-C41A-482B-8CE8-4455F79B2E1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5" b="45401"/>
          <a:stretch/>
        </p:blipFill>
        <p:spPr>
          <a:xfrm>
            <a:off x="0" y="-1"/>
            <a:ext cx="9144000" cy="67683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2690335"/>
            <a:ext cx="655476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Start </a:t>
            </a:r>
            <a:r>
              <a:rPr lang="en-US" sz="2800" dirty="0" err="1" smtClean="0"/>
              <a:t>Anes</a:t>
            </a:r>
            <a:r>
              <a:rPr lang="en-US" sz="2800" dirty="0" smtClean="0"/>
              <a:t> BP </a:t>
            </a:r>
            <a:r>
              <a:rPr lang="en-US" sz="2800" dirty="0" smtClean="0"/>
              <a:t>135/95 </a:t>
            </a:r>
            <a:r>
              <a:rPr lang="en-US" sz="2800" dirty="0"/>
              <a:t>mmHg PR </a:t>
            </a:r>
            <a:r>
              <a:rPr lang="en-US" sz="2800" dirty="0" smtClean="0"/>
              <a:t>59 </a:t>
            </a:r>
            <a:r>
              <a:rPr lang="en-US" sz="2800" dirty="0" err="1" smtClean="0"/>
              <a:t>bpm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Induction </a:t>
            </a:r>
            <a:r>
              <a:rPr lang="en-US" sz="2800" dirty="0" smtClean="0"/>
              <a:t>:</a:t>
            </a:r>
            <a:r>
              <a:rPr lang="en-US" sz="2800" dirty="0" err="1" smtClean="0"/>
              <a:t>Propofol</a:t>
            </a:r>
            <a:r>
              <a:rPr lang="en-US" sz="2800" dirty="0" smtClean="0"/>
              <a:t> 120+30 </a:t>
            </a:r>
            <a:r>
              <a:rPr lang="en-US" sz="2800" dirty="0" smtClean="0"/>
              <a:t>mg</a:t>
            </a:r>
          </a:p>
          <a:p>
            <a:r>
              <a:rPr lang="en-US" sz="2800" dirty="0" smtClean="0"/>
              <a:t>Intubation</a:t>
            </a:r>
            <a:r>
              <a:rPr lang="en-US" sz="2800" dirty="0" smtClean="0"/>
              <a:t>: </a:t>
            </a:r>
            <a:r>
              <a:rPr lang="en-US" sz="2800" dirty="0" err="1" smtClean="0"/>
              <a:t>Cisatracurium</a:t>
            </a:r>
            <a:r>
              <a:rPr lang="en-US" sz="2800" dirty="0" smtClean="0"/>
              <a:t> 8 </a:t>
            </a:r>
            <a:r>
              <a:rPr lang="en-US" sz="2800" dirty="0" smtClean="0"/>
              <a:t>mg</a:t>
            </a:r>
          </a:p>
          <a:p>
            <a:r>
              <a:rPr lang="en-US" sz="2800" dirty="0"/>
              <a:t>A-line no.20 at Lt. Radial </a:t>
            </a:r>
            <a:r>
              <a:rPr lang="en-US" sz="2800" dirty="0" smtClean="0"/>
              <a:t>artery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63007" y="2507138"/>
            <a:ext cx="48844" cy="3597907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067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TH Sarabun New"/>
                <a:cs typeface="TH Sarabun New"/>
              </a:rPr>
              <a:t>1 </a:t>
            </a:r>
            <a:r>
              <a:rPr lang="th-TH" sz="3200" b="1" dirty="0" smtClean="0">
                <a:solidFill>
                  <a:srgbClr val="000000"/>
                </a:solidFill>
                <a:latin typeface="TH Sarabun New"/>
                <a:cs typeface="TH Sarabun New"/>
              </a:rPr>
              <a:t>ปี ก่อนมารพ</a:t>
            </a:r>
            <a:r>
              <a:rPr lang="en-US" sz="3200" b="1" dirty="0" smtClean="0">
                <a:solidFill>
                  <a:srgbClr val="000000"/>
                </a:solidFill>
                <a:latin typeface="TH Sarabun New"/>
                <a:cs typeface="TH Sarabun New"/>
              </a:rPr>
              <a:t>. : </a:t>
            </a:r>
            <a:r>
              <a:rPr lang="th-TH" sz="3200" b="1" dirty="0" smtClean="0">
                <a:solidFill>
                  <a:srgbClr val="000000"/>
                </a:solidFill>
                <a:latin typeface="TH Sarabun New"/>
                <a:cs typeface="TH Sarabun New"/>
              </a:rPr>
              <a:t> ผู้ป่วยมีอาการปวดศรีษะที่ท้ายทอย เป็นๆหายๆ ไม่มีคลื่นไส้อาเจียน ไม่มีตาพร่าตัว ไม่มีเดินเซ</a:t>
            </a:r>
            <a:r>
              <a:rPr lang="en-US" sz="3200" b="1" dirty="0" smtClean="0">
                <a:solidFill>
                  <a:srgbClr val="000000"/>
                </a:solidFill>
                <a:latin typeface="TH Sarabun New"/>
                <a:cs typeface="TH Sarabun New"/>
              </a:rPr>
              <a:t> </a:t>
            </a:r>
            <a:r>
              <a:rPr lang="th-TH" sz="3200" b="1" dirty="0" smtClean="0">
                <a:solidFill>
                  <a:srgbClr val="000000"/>
                </a:solidFill>
                <a:latin typeface="TH Sarabun New"/>
                <a:cs typeface="TH Sarabun New"/>
              </a:rPr>
              <a:t>ไม่มีวูบหรือหน้ามืด  ไม่มีอ่อนแรง</a:t>
            </a:r>
            <a:r>
              <a:rPr lang="en-US" sz="3200" b="1" dirty="0" smtClean="0">
                <a:solidFill>
                  <a:srgbClr val="000000"/>
                </a:solidFill>
                <a:latin typeface="TH Sarabun New"/>
                <a:cs typeface="TH Sarabun New"/>
              </a:rPr>
              <a:t> </a:t>
            </a:r>
            <a:r>
              <a:rPr lang="th-TH" sz="3200" b="1" dirty="0" smtClean="0">
                <a:solidFill>
                  <a:srgbClr val="000000"/>
                </a:solidFill>
                <a:latin typeface="TH Sarabun New"/>
                <a:cs typeface="TH Sarabun New"/>
              </a:rPr>
              <a:t>ไม่มีไข้ ไม่มีอาการกินจุน้ำหนักลด ไม่มีท้องเสีย หรือ ถ่ายเหลว มีอาการใจสั่นและเหงื่อแตกร่วมด้วย ไปรับการรักษาที่โรงพยาบาล</a:t>
            </a:r>
            <a:r>
              <a:rPr lang="en-US" sz="3200" b="1" dirty="0" smtClean="0">
                <a:solidFill>
                  <a:srgbClr val="000000"/>
                </a:solidFill>
                <a:latin typeface="TH Sarabun New"/>
                <a:cs typeface="TH Sarabun New"/>
              </a:rPr>
              <a:t> BP~ 200/110 mmHg</a:t>
            </a:r>
            <a:r>
              <a:rPr lang="th-TH" sz="3200" b="1" dirty="0" smtClean="0">
                <a:solidFill>
                  <a:srgbClr val="000000"/>
                </a:solidFill>
                <a:latin typeface="TH Sarabun New"/>
                <a:cs typeface="TH Sarabun New"/>
              </a:rPr>
              <a:t> ได้รับยาความดันมาทาน ยังคงมีอาการปวดศรีษะพอๆเดิม และความดันไม่ลดลง แพทย์ได้วินิจฉัย </a:t>
            </a:r>
            <a:r>
              <a:rPr lang="en-US" sz="3200" b="1" dirty="0" smtClean="0">
                <a:solidFill>
                  <a:srgbClr val="000000"/>
                </a:solidFill>
                <a:latin typeface="TH Sarabun New"/>
                <a:cs typeface="TH Sarabun New"/>
              </a:rPr>
              <a:t>Hypertension in the young</a:t>
            </a:r>
            <a:r>
              <a:rPr lang="th-TH" sz="3200" b="1" dirty="0" smtClean="0">
                <a:solidFill>
                  <a:srgbClr val="000000"/>
                </a:solidFill>
                <a:latin typeface="TH Sarabun New"/>
                <a:cs typeface="TH Sarabun New"/>
              </a:rPr>
              <a:t> และส่งตัวมารับการรักษาต่อที่ รพ รร </a:t>
            </a:r>
            <a:r>
              <a:rPr lang="en-US" sz="3200" b="1" dirty="0" smtClean="0">
                <a:solidFill>
                  <a:srgbClr val="000000"/>
                </a:solidFill>
                <a:latin typeface="TH Sarabun New"/>
                <a:cs typeface="TH Sarabun New"/>
              </a:rPr>
              <a:t>6</a:t>
            </a:r>
            <a:endParaRPr lang="en-US" sz="3200" b="1" dirty="0">
              <a:solidFill>
                <a:srgbClr val="000000"/>
              </a:solidFill>
              <a:latin typeface="TH Sarabun New"/>
              <a:cs typeface="TH Sarabun New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624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C772799-C41A-482B-8CE8-4455F79B2E1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5" b="45401"/>
          <a:stretch/>
        </p:blipFill>
        <p:spPr>
          <a:xfrm>
            <a:off x="0" y="-1"/>
            <a:ext cx="9144000" cy="67683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04787" y="1025977"/>
            <a:ext cx="5539213" cy="310854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ETT </a:t>
            </a:r>
            <a:r>
              <a:rPr lang="en-US" sz="2800" dirty="0" smtClean="0"/>
              <a:t>7.0 depth 20cm LV grade 1 by </a:t>
            </a:r>
            <a:r>
              <a:rPr lang="en-US" sz="2800" dirty="0" err="1" smtClean="0"/>
              <a:t>Mc</a:t>
            </a:r>
            <a:r>
              <a:rPr lang="en-US" sz="2800" dirty="0" smtClean="0"/>
              <a:t> </a:t>
            </a:r>
            <a:r>
              <a:rPr lang="en-US" sz="2800" dirty="0" err="1" smtClean="0"/>
              <a:t>intosh</a:t>
            </a:r>
            <a:r>
              <a:rPr lang="en-US" sz="2800" dirty="0" smtClean="0"/>
              <a:t> No.3</a:t>
            </a:r>
          </a:p>
          <a:p>
            <a:r>
              <a:rPr lang="en-US" sz="2800" dirty="0" smtClean="0"/>
              <a:t>BP 150/90 mmHg </a:t>
            </a:r>
            <a:r>
              <a:rPr lang="en-US" sz="2800" dirty="0"/>
              <a:t>after </a:t>
            </a:r>
            <a:r>
              <a:rPr lang="en-US" sz="2800" dirty="0" smtClean="0"/>
              <a:t>intubation</a:t>
            </a:r>
          </a:p>
          <a:p>
            <a:r>
              <a:rPr lang="en-US" sz="2800" dirty="0" err="1" smtClean="0"/>
              <a:t>Maintainance</a:t>
            </a:r>
            <a:r>
              <a:rPr lang="en-US" sz="2800" dirty="0"/>
              <a:t>: Air:O2 1:1 </a:t>
            </a:r>
            <a:r>
              <a:rPr lang="en-US" sz="2800" dirty="0" err="1"/>
              <a:t>Sevoflurane</a:t>
            </a:r>
            <a:r>
              <a:rPr lang="en-US" sz="2800" dirty="0"/>
              <a:t> 2</a:t>
            </a:r>
            <a:r>
              <a:rPr lang="en-US" sz="2800" dirty="0" smtClean="0"/>
              <a:t>%</a:t>
            </a:r>
          </a:p>
          <a:p>
            <a:r>
              <a:rPr lang="en-US" sz="2800" dirty="0" smtClean="0"/>
              <a:t>C</a:t>
            </a:r>
            <a:r>
              <a:rPr lang="en-US" sz="2800" dirty="0"/>
              <a:t>-line </a:t>
            </a:r>
            <a:r>
              <a:rPr lang="en-US" sz="2800" dirty="0" smtClean="0"/>
              <a:t>3 lumen at </a:t>
            </a:r>
            <a:r>
              <a:rPr lang="en-US" sz="2800" dirty="0"/>
              <a:t>Rt. IJ </a:t>
            </a:r>
            <a:r>
              <a:rPr lang="en-US" sz="2800" dirty="0" smtClean="0"/>
              <a:t>12 cm </a:t>
            </a:r>
          </a:p>
          <a:p>
            <a:r>
              <a:rPr lang="en-US" sz="2800" dirty="0" smtClean="0"/>
              <a:t>Iv no.22,18 </a:t>
            </a:r>
            <a:r>
              <a:rPr lang="en-US" sz="2800" dirty="0" smtClean="0"/>
              <a:t>at LH</a:t>
            </a:r>
            <a:r>
              <a:rPr lang="en-US" sz="2800" dirty="0" smtClean="0"/>
              <a:t>,RH</a:t>
            </a:r>
            <a:endParaRPr lang="en-US" sz="28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263101" y="2507210"/>
            <a:ext cx="48844" cy="3597907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7483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C772799-C41A-482B-8CE8-4455F79B2E1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5" b="45401"/>
          <a:stretch/>
        </p:blipFill>
        <p:spPr>
          <a:xfrm>
            <a:off x="0" y="-1"/>
            <a:ext cx="9144000" cy="67683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02476" y="1021979"/>
            <a:ext cx="4926628" cy="95410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Start surgery </a:t>
            </a:r>
            <a:r>
              <a:rPr lang="en-US" sz="2800" dirty="0" smtClean="0"/>
              <a:t>10.05 </a:t>
            </a:r>
            <a:r>
              <a:rPr lang="en-US" sz="2800" dirty="0" err="1"/>
              <a:t>น</a:t>
            </a:r>
            <a:r>
              <a:rPr lang="en-US" sz="2800" dirty="0"/>
              <a:t>. </a:t>
            </a:r>
            <a:endParaRPr lang="en-US" sz="2800" dirty="0" smtClean="0"/>
          </a:p>
          <a:p>
            <a:r>
              <a:rPr lang="en-US" sz="2800" dirty="0" smtClean="0"/>
              <a:t>BP 100/60 </a:t>
            </a:r>
            <a:r>
              <a:rPr lang="en-US" sz="2800" dirty="0"/>
              <a:t>mmHg </a:t>
            </a:r>
            <a:r>
              <a:rPr lang="en-US" sz="2800" dirty="0" smtClean="0"/>
              <a:t>PR 65 </a:t>
            </a:r>
            <a:r>
              <a:rPr lang="en-US" sz="2800" dirty="0" err="1"/>
              <a:t>bpm</a:t>
            </a:r>
            <a:r>
              <a:rPr lang="en-US" sz="2800" dirty="0"/>
              <a:t> </a:t>
            </a:r>
            <a:endParaRPr lang="en-US" sz="2800" dirty="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142296" y="2507138"/>
            <a:ext cx="48844" cy="3597907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7483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C772799-C41A-482B-8CE8-4455F79B2E1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5" b="45401"/>
          <a:stretch/>
        </p:blipFill>
        <p:spPr>
          <a:xfrm>
            <a:off x="0" y="-1"/>
            <a:ext cx="9144000" cy="67683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83459" y="1481835"/>
            <a:ext cx="4160541" cy="181588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Manipulate tumor at </a:t>
            </a:r>
          </a:p>
          <a:p>
            <a:pPr marL="457200" indent="-457200">
              <a:buFontTx/>
              <a:buChar char="-"/>
            </a:pPr>
            <a:r>
              <a:rPr lang="en-US" sz="2800" dirty="0" smtClean="0"/>
              <a:t>10:55 : BP 140/85 mmHg : </a:t>
            </a:r>
            <a:r>
              <a:rPr lang="en-US" sz="2800" dirty="0" err="1" smtClean="0"/>
              <a:t>Nicardipine</a:t>
            </a:r>
            <a:r>
              <a:rPr lang="en-US" sz="2800" dirty="0" smtClean="0"/>
              <a:t> 0.2 mg </a:t>
            </a:r>
            <a:r>
              <a:rPr lang="en-US" sz="2800" dirty="0" smtClean="0"/>
              <a:t>IV</a:t>
            </a:r>
            <a:endParaRPr lang="en-US" sz="2800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268612" y="2623091"/>
            <a:ext cx="48844" cy="3597907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2005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C772799-C41A-482B-8CE8-4455F79B2E1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5" b="45401"/>
          <a:stretch/>
        </p:blipFill>
        <p:spPr>
          <a:xfrm>
            <a:off x="0" y="-1"/>
            <a:ext cx="9144000" cy="67683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396189"/>
            <a:ext cx="4395958" cy="304698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dirty="0" smtClean="0"/>
              <a:t>Ligate tumor at 11</a:t>
            </a:r>
            <a:r>
              <a:rPr lang="en-US" sz="2400" dirty="0"/>
              <a:t>:</a:t>
            </a:r>
            <a:r>
              <a:rPr lang="en-US" sz="2400" dirty="0" smtClean="0"/>
              <a:t>15</a:t>
            </a:r>
          </a:p>
          <a:p>
            <a:r>
              <a:rPr lang="en-US" sz="2400" dirty="0" smtClean="0"/>
              <a:t>BP 134</a:t>
            </a:r>
            <a:r>
              <a:rPr lang="en-US" sz="2400" dirty="0"/>
              <a:t>/80 mmHg </a:t>
            </a:r>
            <a:endParaRPr lang="en-US" sz="2400" dirty="0" smtClean="0"/>
          </a:p>
          <a:p>
            <a:r>
              <a:rPr lang="en-US" sz="2400" dirty="0" smtClean="0"/>
              <a:t>Remove tumor </a:t>
            </a:r>
            <a:r>
              <a:rPr lang="en-US" sz="2400" dirty="0" smtClean="0"/>
              <a:t>at 11</a:t>
            </a:r>
            <a:r>
              <a:rPr lang="en-US" sz="2400" dirty="0" smtClean="0"/>
              <a:t>:</a:t>
            </a:r>
            <a:r>
              <a:rPr lang="en-US" sz="2400" dirty="0" smtClean="0"/>
              <a:t>18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BP </a:t>
            </a:r>
            <a:r>
              <a:rPr lang="en-US" sz="2400" dirty="0" smtClean="0"/>
              <a:t>80-100/40-50 </a:t>
            </a:r>
            <a:r>
              <a:rPr lang="en-US" sz="2400" dirty="0"/>
              <a:t>mmHg </a:t>
            </a:r>
            <a:endParaRPr lang="en-US" sz="2400" dirty="0" smtClean="0"/>
          </a:p>
          <a:p>
            <a:r>
              <a:rPr lang="en-US" sz="2400" dirty="0" smtClean="0"/>
              <a:t>-&gt; </a:t>
            </a:r>
            <a:r>
              <a:rPr lang="en-US" sz="2400" dirty="0" err="1" smtClean="0"/>
              <a:t>Levophed</a:t>
            </a:r>
            <a:r>
              <a:rPr lang="en-US" sz="2400" dirty="0" smtClean="0"/>
              <a:t> </a:t>
            </a:r>
            <a:r>
              <a:rPr lang="en-US" sz="2400" dirty="0"/>
              <a:t>4 </a:t>
            </a:r>
            <a:r>
              <a:rPr lang="en-US" sz="2400" dirty="0" smtClean="0"/>
              <a:t>mcg IV </a:t>
            </a:r>
            <a:r>
              <a:rPr lang="en-US" sz="2400" dirty="0" smtClean="0"/>
              <a:t>x II</a:t>
            </a:r>
          </a:p>
          <a:p>
            <a:r>
              <a:rPr lang="en-US" sz="2400" dirty="0" smtClean="0"/>
              <a:t>-&gt; Start </a:t>
            </a:r>
            <a:r>
              <a:rPr lang="en-US" sz="2400" dirty="0" err="1" smtClean="0"/>
              <a:t>Levophed</a:t>
            </a:r>
            <a:r>
              <a:rPr lang="en-US" sz="2400" dirty="0" smtClean="0"/>
              <a:t> (1:25) </a:t>
            </a:r>
            <a:r>
              <a:rPr lang="en-US" sz="2400" dirty="0" smtClean="0"/>
              <a:t>IV</a:t>
            </a:r>
            <a:r>
              <a:rPr lang="en-US" sz="2400" dirty="0" smtClean="0"/>
              <a:t> </a:t>
            </a:r>
            <a:r>
              <a:rPr lang="en-US" sz="2400" dirty="0" smtClean="0"/>
              <a:t>titrate 0.1-0.2 mcg/kg/</a:t>
            </a:r>
            <a:r>
              <a:rPr lang="en-US" sz="2400" dirty="0" smtClean="0"/>
              <a:t>min</a:t>
            </a:r>
          </a:p>
          <a:p>
            <a:r>
              <a:rPr lang="en-US" sz="2400" dirty="0" smtClean="0"/>
              <a:t>DTX 110 mg%</a:t>
            </a:r>
            <a:endParaRPr lang="en-US" sz="2400" dirty="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747396" y="2575115"/>
            <a:ext cx="48844" cy="3597907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2005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C772799-C41A-482B-8CE8-4455F79B2E1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5" b="45401"/>
          <a:stretch/>
        </p:blipFill>
        <p:spPr>
          <a:xfrm>
            <a:off x="0" y="-1"/>
            <a:ext cx="9144000" cy="67683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16878" y="3953316"/>
            <a:ext cx="3578859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tr-TR" sz="2800" dirty="0" err="1" smtClean="0"/>
              <a:t>Onsia</a:t>
            </a:r>
            <a:r>
              <a:rPr lang="tr-TR" sz="2800" dirty="0" smtClean="0"/>
              <a:t> 8 mg IV at 11:45</a:t>
            </a:r>
            <a:endParaRPr lang="en-US" sz="28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07997" y="2506111"/>
            <a:ext cx="48844" cy="3597907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7483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C772799-C41A-482B-8CE8-4455F79B2E1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5" b="45401"/>
          <a:stretch/>
        </p:blipFill>
        <p:spPr>
          <a:xfrm>
            <a:off x="0" y="-1"/>
            <a:ext cx="9144000" cy="67683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1757" y="2896095"/>
            <a:ext cx="4572000" cy="2677656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r>
              <a:rPr lang="en-US" sz="2400" dirty="0"/>
              <a:t>Reverse : Neostigmine 2.5 mg </a:t>
            </a:r>
            <a:r>
              <a:rPr lang="en-US" sz="2400" dirty="0" smtClean="0"/>
              <a:t>+ Atropine 1.2 mg -&gt; </a:t>
            </a:r>
            <a:r>
              <a:rPr lang="en-US" sz="2400" dirty="0" err="1" smtClean="0"/>
              <a:t>Extubation</a:t>
            </a:r>
            <a:endParaRPr lang="en-US" sz="2400" dirty="0" smtClean="0"/>
          </a:p>
          <a:p>
            <a:r>
              <a:rPr lang="en-US" sz="2400" dirty="0" smtClean="0"/>
              <a:t>IV </a:t>
            </a:r>
            <a:r>
              <a:rPr lang="en-US" sz="2400" dirty="0"/>
              <a:t>fluid : total </a:t>
            </a:r>
            <a:r>
              <a:rPr lang="en-US" sz="2400" dirty="0" smtClean="0"/>
              <a:t>800 ml EBL </a:t>
            </a:r>
            <a:r>
              <a:rPr lang="en-US" sz="2400" dirty="0"/>
              <a:t>: </a:t>
            </a:r>
            <a:r>
              <a:rPr lang="en-US" sz="2400" dirty="0" smtClean="0"/>
              <a:t>50 ml</a:t>
            </a:r>
          </a:p>
          <a:p>
            <a:r>
              <a:rPr lang="en-US" sz="2400" dirty="0" smtClean="0"/>
              <a:t>Urine output : 520 ml</a:t>
            </a:r>
          </a:p>
          <a:p>
            <a:r>
              <a:rPr lang="en-US" sz="2400" dirty="0" smtClean="0"/>
              <a:t>Operation </a:t>
            </a:r>
            <a:r>
              <a:rPr lang="en-US" sz="2400" dirty="0"/>
              <a:t>time : </a:t>
            </a:r>
            <a:r>
              <a:rPr lang="en-US" sz="2400" dirty="0" smtClean="0"/>
              <a:t>3 </a:t>
            </a:r>
            <a:r>
              <a:rPr lang="en-US" sz="2400" dirty="0" err="1"/>
              <a:t>Hr</a:t>
            </a:r>
            <a:r>
              <a:rPr lang="en-US" sz="2400" dirty="0"/>
              <a:t> 45 min Transfer to </a:t>
            </a:r>
            <a:r>
              <a:rPr lang="en-US" sz="2400" dirty="0" smtClean="0"/>
              <a:t>SICU : BP </a:t>
            </a:r>
            <a:r>
              <a:rPr lang="en-US" sz="2400" dirty="0"/>
              <a:t>before transfer 130</a:t>
            </a:r>
            <a:r>
              <a:rPr lang="en-US" sz="2400" dirty="0" smtClean="0"/>
              <a:t>/80 </a:t>
            </a:r>
            <a:r>
              <a:rPr lang="en-US" sz="2400" dirty="0"/>
              <a:t>mmHg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105497" y="2507138"/>
            <a:ext cx="48844" cy="3597907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7626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9540730" cy="4610094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>
                <a:solidFill>
                  <a:srgbClr val="000000"/>
                </a:solidFill>
                <a:latin typeface="TH Sarabun New"/>
                <a:cs typeface="TH Sarabun New"/>
              </a:rPr>
              <a:t>S :</a:t>
            </a:r>
            <a:r>
              <a:rPr lang="en-US" sz="3200" dirty="0" err="1">
                <a:solidFill>
                  <a:srgbClr val="000000"/>
                </a:solidFill>
                <a:latin typeface="TH Sarabun New"/>
                <a:cs typeface="TH Sarabun New"/>
              </a:rPr>
              <a:t>ตื่นดี</a:t>
            </a:r>
            <a:r>
              <a:rPr lang="en-US" sz="3200" dirty="0">
                <a:solidFill>
                  <a:srgbClr val="000000"/>
                </a:solidFill>
                <a:latin typeface="TH Sarabun New"/>
                <a:cs typeface="TH Sarabun Ne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H Sarabun New"/>
                <a:cs typeface="TH Sarabun New"/>
              </a:rPr>
              <a:t>ปวด</a:t>
            </a: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แผล</a:t>
            </a:r>
            <a:r>
              <a:rPr lang="th-TH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PS </a:t>
            </a:r>
            <a:r>
              <a:rPr lang="en-US" sz="3200" dirty="0">
                <a:solidFill>
                  <a:srgbClr val="000000"/>
                </a:solidFill>
                <a:latin typeface="TH Sarabun New"/>
                <a:cs typeface="TH Sarabun New"/>
              </a:rPr>
              <a:t>at rest 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1 </a:t>
            </a:r>
            <a:r>
              <a:rPr lang="en-US" sz="3200" dirty="0">
                <a:solidFill>
                  <a:srgbClr val="000000"/>
                </a:solidFill>
                <a:latin typeface="TH Sarabun New"/>
                <a:cs typeface="TH Sarabun New"/>
              </a:rPr>
              <a:t>, activity 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3 </a:t>
            </a:r>
            <a:r>
              <a:rPr lang="en-US" sz="3200" dirty="0" err="1">
                <a:solidFill>
                  <a:srgbClr val="000000"/>
                </a:solidFill>
                <a:latin typeface="TH Sarabun New"/>
                <a:cs typeface="TH Sarabun New"/>
              </a:rPr>
              <a:t>ไม่มีไข้</a:t>
            </a:r>
            <a:r>
              <a:rPr lang="en-US" sz="3200" dirty="0">
                <a:solidFill>
                  <a:srgbClr val="000000"/>
                </a:solidFill>
                <a:latin typeface="TH Sarabun New"/>
                <a:cs typeface="TH Sarabun Ne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H Sarabun New"/>
                <a:cs typeface="TH Sarabun New"/>
              </a:rPr>
              <a:t>หายใจปกติ</a:t>
            </a:r>
            <a:r>
              <a:rPr lang="en-US" sz="3200" dirty="0">
                <a:solidFill>
                  <a:srgbClr val="000000"/>
                </a:solidFill>
                <a:latin typeface="TH Sarabun New"/>
                <a:cs typeface="TH Sarabun New"/>
              </a:rPr>
              <a:t> </a:t>
            </a:r>
            <a:r>
              <a:rPr lang="th-TH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ปัสสาวะออกดี</a:t>
            </a:r>
            <a:endParaRPr lang="en-US" sz="3200" dirty="0" smtClean="0">
              <a:solidFill>
                <a:srgbClr val="000000"/>
              </a:solidFill>
              <a:latin typeface="TH Sarabun New"/>
              <a:cs typeface="TH Sarabun New"/>
            </a:endParaRPr>
          </a:p>
          <a:p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O : </a:t>
            </a:r>
            <a:r>
              <a:rPr lang="en-US" sz="3200" dirty="0">
                <a:solidFill>
                  <a:srgbClr val="000000"/>
                </a:solidFill>
                <a:latin typeface="TH Sarabun New"/>
                <a:cs typeface="TH Sarabun New"/>
              </a:rPr>
              <a:t>BP 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101/79 </a:t>
            </a:r>
            <a:r>
              <a:rPr lang="en-US" sz="3200" dirty="0">
                <a:solidFill>
                  <a:srgbClr val="000000"/>
                </a:solidFill>
                <a:latin typeface="TH Sarabun New"/>
                <a:cs typeface="TH Sarabun New"/>
              </a:rPr>
              <a:t>mmHg BT 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37.5°</a:t>
            </a:r>
            <a:r>
              <a:rPr lang="en-US" sz="3200" dirty="0">
                <a:solidFill>
                  <a:srgbClr val="000000"/>
                </a:solidFill>
                <a:latin typeface="TH Sarabun New"/>
                <a:cs typeface="TH Sarabun New"/>
              </a:rPr>
              <a:t>C RR 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18 </a:t>
            </a: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bpm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 HR 80 </a:t>
            </a:r>
            <a:r>
              <a:rPr lang="en-US" sz="3200" dirty="0" err="1">
                <a:solidFill>
                  <a:srgbClr val="000000"/>
                </a:solidFill>
                <a:latin typeface="TH Sarabun New"/>
                <a:cs typeface="TH Sarabun New"/>
              </a:rPr>
              <a:t>bpm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       I/O 3,133/1,723 </a:t>
            </a: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Hct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 28.3%, DTX 80 mg%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A </a:t>
            </a:r>
            <a:r>
              <a:rPr lang="en-US" sz="3200" dirty="0">
                <a:solidFill>
                  <a:srgbClr val="000000"/>
                </a:solidFill>
                <a:latin typeface="TH Sarabun New"/>
                <a:cs typeface="TH Sarabun New"/>
              </a:rPr>
              <a:t>+ P : 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S/P Left open </a:t>
            </a: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adrenectomy</a:t>
            </a:r>
            <a:endParaRPr lang="en-US" sz="3200" dirty="0" smtClean="0">
              <a:solidFill>
                <a:srgbClr val="000000"/>
              </a:solidFill>
              <a:latin typeface="TH Sarabun New"/>
              <a:cs typeface="TH Sarabun New"/>
            </a:endParaRPr>
          </a:p>
          <a:p>
            <a:pPr marL="457200" indent="-457200">
              <a:buFontTx/>
              <a:buChar char="•"/>
            </a:pPr>
            <a:r>
              <a:rPr lang="th-TH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จิบน้ำ</a:t>
            </a:r>
            <a:endParaRPr lang="en-US" sz="3200" dirty="0" smtClean="0">
              <a:solidFill>
                <a:srgbClr val="000000"/>
              </a:solidFill>
              <a:latin typeface="TH Sarabun New"/>
              <a:cs typeface="TH Sarabun New"/>
            </a:endParaRPr>
          </a:p>
          <a:p>
            <a:pPr marL="457200" indent="-457200">
              <a:buFontTx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Morphine 4 mg IV q 6hr</a:t>
            </a:r>
          </a:p>
          <a:p>
            <a:pPr marL="457200" indent="-457200">
              <a:buFontTx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Morphine 2 mg IV </a:t>
            </a: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prn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 for pain q 2hr</a:t>
            </a:r>
          </a:p>
          <a:p>
            <a:pPr marL="457200" indent="-457200">
              <a:buFontTx/>
              <a:buChar char="•"/>
            </a:pP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Plasil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 10 mg IV </a:t>
            </a: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prn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 q 8 </a:t>
            </a: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hr</a:t>
            </a:r>
            <a:endParaRPr lang="en-US" sz="3200" dirty="0" smtClean="0">
              <a:solidFill>
                <a:srgbClr val="000000"/>
              </a:solidFill>
              <a:latin typeface="TH Sarabun New"/>
              <a:cs typeface="TH Sarabun New"/>
            </a:endParaRPr>
          </a:p>
          <a:p>
            <a:pPr marL="457200" indent="-457200">
              <a:buFontTx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Keep </a:t>
            </a: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euvolemia</a:t>
            </a:r>
            <a:endParaRPr lang="en-US" sz="3200" dirty="0" smtClean="0">
              <a:solidFill>
                <a:srgbClr val="000000"/>
              </a:solidFill>
              <a:latin typeface="TH Sarabun New"/>
              <a:cs typeface="TH Sarabun New"/>
            </a:endParaRPr>
          </a:p>
          <a:p>
            <a:pPr marL="457200" indent="-457200">
              <a:buFontTx/>
              <a:buChar char="•"/>
            </a:pP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Aceta</a:t>
            </a:r>
            <a:r>
              <a:rPr lang="en-US" sz="3200" dirty="0" err="1">
                <a:solidFill>
                  <a:srgbClr val="000000"/>
                </a:solidFill>
                <a:latin typeface="TH Sarabun New"/>
                <a:cs typeface="TH Sarabun New"/>
              </a:rPr>
              <a:t>r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 1,000 ml IV rate </a:t>
            </a:r>
            <a:r>
              <a:rPr lang="en-US" sz="3200" dirty="0">
                <a:solidFill>
                  <a:srgbClr val="000000"/>
                </a:solidFill>
                <a:latin typeface="TH Sarabun New"/>
                <a:cs typeface="TH Sarabun New"/>
              </a:rPr>
              <a:t>8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0 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ml/</a:t>
            </a: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hr</a:t>
            </a:r>
            <a:endParaRPr lang="en-US" sz="3200" dirty="0" smtClean="0">
              <a:solidFill>
                <a:srgbClr val="000000"/>
              </a:solidFill>
              <a:latin typeface="TH Sarabun New"/>
              <a:cs typeface="TH Sarabun New"/>
            </a:endParaRPr>
          </a:p>
          <a:p>
            <a:pPr marL="457200" indent="-457200">
              <a:buFontTx/>
              <a:buChar char="•"/>
            </a:pPr>
            <a:r>
              <a:rPr lang="en-US" sz="3200" dirty="0">
                <a:solidFill>
                  <a:srgbClr val="000000"/>
                </a:solidFill>
                <a:latin typeface="TH Sarabun New"/>
                <a:cs typeface="TH Sarabun New"/>
              </a:rPr>
              <a:t>5%DN/2 1,000 ml IV rate 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60 </a:t>
            </a:r>
            <a:r>
              <a:rPr lang="en-US" sz="3200" dirty="0">
                <a:solidFill>
                  <a:srgbClr val="000000"/>
                </a:solidFill>
                <a:latin typeface="TH Sarabun New"/>
                <a:cs typeface="TH Sarabun New"/>
              </a:rPr>
              <a:t>ml/</a:t>
            </a: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hr</a:t>
            </a:r>
            <a:endParaRPr lang="en-US" sz="3200" dirty="0" smtClean="0">
              <a:solidFill>
                <a:srgbClr val="000000"/>
              </a:solidFill>
              <a:latin typeface="TH Sarabun New"/>
              <a:cs typeface="TH Sarabun New"/>
            </a:endParaRPr>
          </a:p>
          <a:p>
            <a:pPr marL="457200" indent="-457200">
              <a:buFontTx/>
              <a:buChar char="•"/>
            </a:pP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Levophed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 (1:25) IV rate 0.003 mcg/kg/min</a:t>
            </a:r>
            <a:endParaRPr lang="en-US" sz="3200" dirty="0">
              <a:solidFill>
                <a:srgbClr val="000000"/>
              </a:solidFill>
              <a:latin typeface="TH Sarabun New"/>
              <a:cs typeface="TH Sarabun New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Postoperative D1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9357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Postoperative</a:t>
            </a:r>
            <a:endParaRPr lang="en-US" dirty="0"/>
          </a:p>
        </p:txBody>
      </p:sp>
      <p:pic>
        <p:nvPicPr>
          <p:cNvPr id="2" name="Picture 1" descr="B3D1B256-7D30-4F83-9F8A-F271B165F78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4" r="10000"/>
          <a:stretch/>
        </p:blipFill>
        <p:spPr>
          <a:xfrm rot="5400000">
            <a:off x="2767826" y="1097005"/>
            <a:ext cx="4663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304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9540730" cy="4610094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solidFill>
                  <a:srgbClr val="000000"/>
                </a:solidFill>
                <a:latin typeface="TH Sarabun New"/>
                <a:cs typeface="TH Sarabun New"/>
              </a:rPr>
              <a:t>S :</a:t>
            </a:r>
            <a:r>
              <a:rPr lang="en-US" sz="3200" dirty="0" err="1">
                <a:solidFill>
                  <a:srgbClr val="000000"/>
                </a:solidFill>
                <a:latin typeface="TH Sarabun New"/>
                <a:cs typeface="TH Sarabun New"/>
              </a:rPr>
              <a:t>ตื่นดี</a:t>
            </a:r>
            <a:r>
              <a:rPr lang="en-US" sz="3200" dirty="0">
                <a:solidFill>
                  <a:srgbClr val="000000"/>
                </a:solidFill>
                <a:latin typeface="TH Sarabun New"/>
                <a:cs typeface="TH Sarabun Ne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H Sarabun New"/>
                <a:cs typeface="TH Sarabun New"/>
              </a:rPr>
              <a:t>ปวด</a:t>
            </a: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แผล</a:t>
            </a:r>
            <a:r>
              <a:rPr lang="th-TH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PS </a:t>
            </a:r>
            <a:r>
              <a:rPr lang="en-US" sz="3200" dirty="0">
                <a:solidFill>
                  <a:srgbClr val="000000"/>
                </a:solidFill>
                <a:latin typeface="TH Sarabun New"/>
                <a:cs typeface="TH Sarabun New"/>
              </a:rPr>
              <a:t>at rest 0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H Sarabun New"/>
                <a:cs typeface="TH Sarabun New"/>
              </a:rPr>
              <a:t>, activity 2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H Sarabun New"/>
                <a:cs typeface="TH Sarabun New"/>
              </a:rPr>
              <a:t>ไม่มีไข้</a:t>
            </a:r>
            <a:r>
              <a:rPr lang="en-US" sz="3200" dirty="0">
                <a:solidFill>
                  <a:srgbClr val="000000"/>
                </a:solidFill>
                <a:latin typeface="TH Sarabun New"/>
                <a:cs typeface="TH Sarabun Ne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H Sarabun New"/>
                <a:cs typeface="TH Sarabun New"/>
              </a:rPr>
              <a:t>หายใจปกติ</a:t>
            </a:r>
            <a:r>
              <a:rPr lang="en-US" sz="3200" dirty="0">
                <a:solidFill>
                  <a:srgbClr val="000000"/>
                </a:solidFill>
                <a:latin typeface="TH Sarabun New"/>
                <a:cs typeface="TH Sarabun New"/>
              </a:rPr>
              <a:t> </a:t>
            </a:r>
            <a:r>
              <a:rPr lang="th-TH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ปัสสาวะออกดี</a:t>
            </a:r>
            <a:endParaRPr lang="en-US" sz="3200" dirty="0" smtClean="0">
              <a:solidFill>
                <a:srgbClr val="000000"/>
              </a:solidFill>
              <a:latin typeface="TH Sarabun New"/>
              <a:cs typeface="TH Sarabun New"/>
            </a:endParaRPr>
          </a:p>
          <a:p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O : </a:t>
            </a:r>
            <a:r>
              <a:rPr lang="en-US" sz="3200" dirty="0">
                <a:solidFill>
                  <a:srgbClr val="000000"/>
                </a:solidFill>
                <a:latin typeface="TH Sarabun New"/>
                <a:cs typeface="TH Sarabun New"/>
              </a:rPr>
              <a:t>BP 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113/65 </a:t>
            </a:r>
            <a:r>
              <a:rPr lang="en-US" sz="3200" dirty="0">
                <a:solidFill>
                  <a:srgbClr val="000000"/>
                </a:solidFill>
                <a:latin typeface="TH Sarabun New"/>
                <a:cs typeface="TH Sarabun New"/>
              </a:rPr>
              <a:t>mmHg BT 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37.4°</a:t>
            </a:r>
            <a:r>
              <a:rPr lang="en-US" sz="3200" dirty="0">
                <a:solidFill>
                  <a:srgbClr val="000000"/>
                </a:solidFill>
                <a:latin typeface="TH Sarabun New"/>
                <a:cs typeface="TH Sarabun New"/>
              </a:rPr>
              <a:t>C RR 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18 </a:t>
            </a: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bpm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 HR 84 </a:t>
            </a:r>
            <a:r>
              <a:rPr lang="en-US" sz="3200" dirty="0" err="1">
                <a:solidFill>
                  <a:srgbClr val="000000"/>
                </a:solidFill>
                <a:latin typeface="TH Sarabun New"/>
                <a:cs typeface="TH Sarabun New"/>
              </a:rPr>
              <a:t>bpm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       I/O 2,000/1,825 </a:t>
            </a: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Hct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 29.8%, DTX 87 mg%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A </a:t>
            </a:r>
            <a:r>
              <a:rPr lang="en-US" sz="3200" dirty="0">
                <a:solidFill>
                  <a:srgbClr val="000000"/>
                </a:solidFill>
                <a:latin typeface="TH Sarabun New"/>
                <a:cs typeface="TH Sarabun New"/>
              </a:rPr>
              <a:t>+ P : 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S/P Left open </a:t>
            </a: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adrenectomy</a:t>
            </a:r>
            <a:endParaRPr lang="en-US" sz="3200" dirty="0" smtClean="0">
              <a:solidFill>
                <a:srgbClr val="000000"/>
              </a:solidFill>
              <a:latin typeface="TH Sarabun New"/>
              <a:cs typeface="TH Sarabun New"/>
            </a:endParaRPr>
          </a:p>
          <a:p>
            <a:pPr marL="457200" indent="-457200">
              <a:buFontTx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Liquid diet</a:t>
            </a:r>
          </a:p>
          <a:p>
            <a:pPr marL="457200" indent="-457200">
              <a:buFontTx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Morphine 4 mg IV q 6hr</a:t>
            </a:r>
          </a:p>
          <a:p>
            <a:pPr marL="457200" indent="-457200">
              <a:buFontTx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Morphine 2 mg IV </a:t>
            </a: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prn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 for pain q 2hr</a:t>
            </a:r>
          </a:p>
          <a:p>
            <a:pPr marL="457200" indent="-457200">
              <a:buFontTx/>
              <a:buChar char="•"/>
            </a:pP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Plasil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 10 mg IV </a:t>
            </a: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prn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 q 8 </a:t>
            </a: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hr</a:t>
            </a:r>
            <a:endParaRPr lang="en-US" sz="3200" dirty="0" smtClean="0">
              <a:solidFill>
                <a:srgbClr val="000000"/>
              </a:solidFill>
              <a:latin typeface="TH Sarabun New"/>
              <a:cs typeface="TH Sarabun New"/>
            </a:endParaRPr>
          </a:p>
          <a:p>
            <a:pPr marL="457200" indent="-457200">
              <a:buFontTx/>
              <a:buChar char="•"/>
            </a:pP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Paracetamol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 (500) 1 tab </a:t>
            </a: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po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prn</a:t>
            </a: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 q 4-6hr</a:t>
            </a:r>
          </a:p>
          <a:p>
            <a:pPr marL="457200" indent="-457200">
              <a:buFontTx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TH Sarabun New"/>
                <a:cs typeface="TH Sarabun New"/>
              </a:rPr>
              <a:t>5%DN/2 1,000 ml IV rate 80 ml/</a:t>
            </a:r>
            <a:r>
              <a:rPr lang="en-US" sz="3200" dirty="0" err="1" smtClean="0">
                <a:solidFill>
                  <a:srgbClr val="000000"/>
                </a:solidFill>
                <a:latin typeface="TH Sarabun New"/>
                <a:cs typeface="TH Sarabun New"/>
              </a:rPr>
              <a:t>hr</a:t>
            </a:r>
            <a:endParaRPr lang="en-US" sz="3200" dirty="0">
              <a:solidFill>
                <a:srgbClr val="000000"/>
              </a:solidFill>
              <a:latin typeface="TH Sarabun New"/>
              <a:cs typeface="TH Sarabun New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Postoperative </a:t>
            </a:r>
            <a:r>
              <a:rPr lang="en-US" dirty="0" smtClean="0"/>
              <a:t>D2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0061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Postoperative</a:t>
            </a:r>
            <a:endParaRPr lang="en-US" dirty="0"/>
          </a:p>
        </p:txBody>
      </p:sp>
      <p:pic>
        <p:nvPicPr>
          <p:cNvPr id="2" name="Picture 1" descr="D271F80F-4914-43EE-856C-47D966FD364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4" t="4036" r="10000" b="5993"/>
          <a:stretch/>
        </p:blipFill>
        <p:spPr>
          <a:xfrm rot="5400000">
            <a:off x="2235416" y="1291010"/>
            <a:ext cx="4931023" cy="617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83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rmAutofit/>
          </a:bodyPr>
          <a:lstStyle/>
          <a:p>
            <a:endParaRPr lang="en-US" b="1" dirty="0">
              <a:solidFill>
                <a:srgbClr val="000000"/>
              </a:solidFill>
              <a:latin typeface="TH Sarabun New"/>
              <a:cs typeface="TH Sarabun New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905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Profound hypotension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Severe hypertension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Rebound hypoglycemia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Postoperative complications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9917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41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8859838" cy="4244268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Underlying diseases : </a:t>
            </a:r>
          </a:p>
          <a:p>
            <a:r>
              <a:rPr lang="en-US" sz="3200" dirty="0">
                <a:solidFill>
                  <a:srgbClr val="000000"/>
                </a:solidFill>
              </a:rPr>
              <a:t>	</a:t>
            </a:r>
            <a:r>
              <a:rPr lang="en-US" sz="2800" dirty="0" smtClean="0">
                <a:solidFill>
                  <a:srgbClr val="000000"/>
                </a:solidFill>
              </a:rPr>
              <a:t>Hypertension in the young </a:t>
            </a:r>
            <a:r>
              <a:rPr lang="en-US" sz="2800" dirty="0" smtClean="0">
                <a:solidFill>
                  <a:srgbClr val="000000"/>
                </a:solidFill>
              </a:rPr>
              <a:t/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( Baseline BP </a:t>
            </a:r>
            <a:r>
              <a:rPr lang="en-US" sz="2800" dirty="0" smtClean="0">
                <a:solidFill>
                  <a:srgbClr val="000000"/>
                </a:solidFill>
              </a:rPr>
              <a:t>110-130/70-90 mmHg, HR 70-90 </a:t>
            </a:r>
            <a:r>
              <a:rPr lang="en-US" sz="2800" dirty="0" err="1" smtClean="0">
                <a:solidFill>
                  <a:srgbClr val="000000"/>
                </a:solidFill>
              </a:rPr>
              <a:t>bpm</a:t>
            </a:r>
            <a:r>
              <a:rPr lang="en-US" sz="28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800" dirty="0">
                <a:solidFill>
                  <a:srgbClr val="000000"/>
                </a:solidFill>
              </a:rPr>
              <a:t>	</a:t>
            </a:r>
            <a:r>
              <a:rPr lang="en-US" sz="2800" dirty="0" smtClean="0">
                <a:solidFill>
                  <a:srgbClr val="000000"/>
                </a:solidFill>
              </a:rPr>
              <a:t>HBV infection</a:t>
            </a:r>
          </a:p>
          <a:p>
            <a:endParaRPr lang="en-US" sz="3200" dirty="0">
              <a:solidFill>
                <a:srgbClr val="000000"/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</a:rPr>
              <a:t>Current medication : 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000000"/>
                </a:solidFill>
              </a:rPr>
              <a:t>Doxazocin</a:t>
            </a:r>
            <a:r>
              <a:rPr lang="en-US" sz="2400" dirty="0" smtClean="0">
                <a:solidFill>
                  <a:srgbClr val="000000"/>
                </a:solidFill>
              </a:rPr>
              <a:t> (2) 2 x 4 </a:t>
            </a:r>
            <a:r>
              <a:rPr lang="en-US" sz="2400" dirty="0" err="1" smtClean="0">
                <a:solidFill>
                  <a:srgbClr val="000000"/>
                </a:solidFill>
              </a:rPr>
              <a:t>po</a:t>
            </a:r>
            <a:r>
              <a:rPr lang="en-US" sz="2400" dirty="0" smtClean="0">
                <a:solidFill>
                  <a:srgbClr val="000000"/>
                </a:solidFill>
              </a:rPr>
              <a:t> pc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000000"/>
                </a:solidFill>
              </a:rPr>
              <a:t>Propanolol</a:t>
            </a:r>
            <a:r>
              <a:rPr lang="en-US" sz="2400" dirty="0" smtClean="0">
                <a:solidFill>
                  <a:srgbClr val="000000"/>
                </a:solidFill>
              </a:rPr>
              <a:t> (10) 1 x 4 </a:t>
            </a:r>
            <a:r>
              <a:rPr lang="en-US" sz="2400" dirty="0" err="1" smtClean="0">
                <a:solidFill>
                  <a:srgbClr val="000000"/>
                </a:solidFill>
              </a:rPr>
              <a:t>po</a:t>
            </a:r>
            <a:r>
              <a:rPr lang="en-US" sz="2400" dirty="0" smtClean="0">
                <a:solidFill>
                  <a:srgbClr val="000000"/>
                </a:solidFill>
              </a:rPr>
              <a:t> pc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Past 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121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2" y="2041101"/>
            <a:ext cx="7754284" cy="331069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-  No history of food and drug allergy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000000"/>
                </a:solidFill>
              </a:rPr>
              <a:t>No history of smoking or drinking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000000"/>
                </a:solidFill>
              </a:rPr>
              <a:t>No history of hypertension the family 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000000"/>
                </a:solidFill>
              </a:rPr>
              <a:t>No history of previous surgery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000000"/>
                </a:solidFill>
              </a:rPr>
              <a:t>Functional class 1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Past 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811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Pheochromocytoma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“Rule </a:t>
            </a:r>
            <a:r>
              <a:rPr lang="en-US" dirty="0"/>
              <a:t>of 10”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10</a:t>
            </a:r>
            <a:r>
              <a:rPr lang="en-US" dirty="0"/>
              <a:t>% </a:t>
            </a:r>
            <a:r>
              <a:rPr lang="en-US" dirty="0" smtClean="0"/>
              <a:t>bilateral </a:t>
            </a:r>
            <a:br>
              <a:rPr lang="en-US" dirty="0" smtClean="0"/>
            </a:br>
            <a:r>
              <a:rPr lang="en-US" dirty="0" smtClean="0"/>
              <a:t>10</a:t>
            </a:r>
            <a:r>
              <a:rPr lang="en-US" dirty="0"/>
              <a:t>% extra-</a:t>
            </a:r>
            <a:r>
              <a:rPr lang="en-US" dirty="0" smtClean="0"/>
              <a:t>adrenal </a:t>
            </a:r>
            <a:br>
              <a:rPr lang="en-US" dirty="0" smtClean="0"/>
            </a:br>
            <a:r>
              <a:rPr lang="en-US" dirty="0" smtClean="0"/>
              <a:t>10</a:t>
            </a:r>
            <a:r>
              <a:rPr lang="en-US" dirty="0"/>
              <a:t>% </a:t>
            </a:r>
            <a:r>
              <a:rPr lang="en-US" dirty="0" smtClean="0"/>
              <a:t>familial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10</a:t>
            </a:r>
            <a:r>
              <a:rPr lang="en-US" dirty="0"/>
              <a:t>% </a:t>
            </a:r>
            <a:r>
              <a:rPr lang="en-US" dirty="0" smtClean="0"/>
              <a:t>malignant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</a:t>
            </a:r>
            <a:r>
              <a:rPr lang="en-US" dirty="0" smtClean="0"/>
              <a:t>atecholamine</a:t>
            </a:r>
            <a:r>
              <a:rPr lang="en-US" dirty="0"/>
              <a:t>-secreting tumors of </a:t>
            </a:r>
            <a:r>
              <a:rPr lang="en-US" dirty="0" err="1"/>
              <a:t>chromaffin</a:t>
            </a:r>
            <a:r>
              <a:rPr lang="en-US" dirty="0"/>
              <a:t> </a:t>
            </a:r>
            <a:r>
              <a:rPr lang="en-US" dirty="0" smtClean="0"/>
              <a:t>tissue. </a:t>
            </a:r>
          </a:p>
          <a:p>
            <a:r>
              <a:rPr lang="en-US" dirty="0" smtClean="0"/>
              <a:t>Only </a:t>
            </a:r>
            <a:r>
              <a:rPr lang="en-US" dirty="0"/>
              <a:t>0.1% of all cases of arterial hypertension. </a:t>
            </a:r>
            <a:endParaRPr lang="en-US" dirty="0" smtClean="0"/>
          </a:p>
          <a:p>
            <a:r>
              <a:rPr lang="en-US" dirty="0" smtClean="0"/>
              <a:t>Both </a:t>
            </a:r>
            <a:r>
              <a:rPr lang="en-US" dirty="0"/>
              <a:t>sexes with peak incidence in the </a:t>
            </a: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to 5</a:t>
            </a:r>
            <a:r>
              <a:rPr lang="en-US" baseline="30000" dirty="0" smtClean="0"/>
              <a:t>th</a:t>
            </a:r>
            <a:r>
              <a:rPr lang="en-US" dirty="0" smtClean="0"/>
              <a:t> decades. </a:t>
            </a:r>
          </a:p>
          <a:p>
            <a:r>
              <a:rPr lang="en-US" dirty="0"/>
              <a:t>L</a:t>
            </a:r>
            <a:r>
              <a:rPr lang="en-US" dirty="0" smtClean="0"/>
              <a:t>ocated </a:t>
            </a:r>
            <a:r>
              <a:rPr lang="en-US" dirty="0"/>
              <a:t>in the adrenal medulla or sympathetic </a:t>
            </a:r>
            <a:r>
              <a:rPr lang="en-US" dirty="0" err="1"/>
              <a:t>paraganglia</a:t>
            </a:r>
            <a:r>
              <a:rPr lang="en-US" dirty="0"/>
              <a:t> </a:t>
            </a:r>
            <a:endParaRPr lang="en-US" dirty="0" smtClean="0"/>
          </a:p>
        </p:txBody>
      </p:sp>
      <p:pic>
        <p:nvPicPr>
          <p:cNvPr id="6" name="Picture 5" descr="Adrenal_paraganglioma_clinical_Pheochromocyto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32" y="4233747"/>
            <a:ext cx="4564368" cy="22441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53083" y="2361571"/>
            <a:ext cx="3025359" cy="15696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Malignant 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dirty="0" smtClean="0">
                <a:solidFill>
                  <a:schemeClr val="bg1"/>
                </a:solidFill>
              </a:rPr>
              <a:t>10-20</a:t>
            </a:r>
            <a:r>
              <a:rPr lang="en-US" sz="2400" dirty="0" smtClean="0">
                <a:solidFill>
                  <a:schemeClr val="bg1"/>
                </a:solidFill>
              </a:rPr>
              <a:t>%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2400" dirty="0">
                <a:solidFill>
                  <a:schemeClr val="bg1"/>
                </a:solidFill>
              </a:rPr>
              <a:t>E</a:t>
            </a:r>
            <a:r>
              <a:rPr lang="en-US" sz="2400" dirty="0" smtClean="0">
                <a:solidFill>
                  <a:schemeClr val="bg1"/>
                </a:solidFill>
              </a:rPr>
              <a:t>xtra</a:t>
            </a:r>
            <a:r>
              <a:rPr lang="en-US" sz="2400" dirty="0">
                <a:solidFill>
                  <a:schemeClr val="bg1"/>
                </a:solidFill>
              </a:rPr>
              <a:t>-adrenal 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dirty="0" smtClean="0">
                <a:solidFill>
                  <a:schemeClr val="bg1"/>
                </a:solidFill>
              </a:rPr>
              <a:t>15-20</a:t>
            </a:r>
            <a:r>
              <a:rPr lang="en-US" sz="2400" dirty="0" smtClean="0">
                <a:solidFill>
                  <a:schemeClr val="bg1"/>
                </a:solidFill>
              </a:rPr>
              <a:t>%</a:t>
            </a:r>
            <a:r>
              <a:rPr lang="en-US" sz="2400" dirty="0" smtClean="0">
                <a:solidFill>
                  <a:schemeClr val="bg1"/>
                </a:solidFill>
              </a:rPr>
              <a:t>) </a:t>
            </a:r>
          </a:p>
          <a:p>
            <a:r>
              <a:rPr lang="en-US" sz="2400" dirty="0">
                <a:solidFill>
                  <a:schemeClr val="bg1"/>
                </a:solidFill>
              </a:rPr>
              <a:t>F</a:t>
            </a:r>
            <a:r>
              <a:rPr lang="en-US" sz="2400" dirty="0" smtClean="0">
                <a:solidFill>
                  <a:schemeClr val="bg1"/>
                </a:solidFill>
              </a:rPr>
              <a:t>amilial 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dirty="0" smtClean="0">
                <a:solidFill>
                  <a:schemeClr val="bg1"/>
                </a:solidFill>
              </a:rPr>
              <a:t>40</a:t>
            </a:r>
            <a:r>
              <a:rPr lang="en-US" sz="2400" dirty="0" smtClean="0">
                <a:solidFill>
                  <a:schemeClr val="bg1"/>
                </a:solidFill>
              </a:rPr>
              <a:t>%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7789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Gustavo F C </a:t>
            </a:r>
            <a:r>
              <a:rPr lang="en-US" sz="900" dirty="0" err="1"/>
              <a:t>Fagundes</a:t>
            </a:r>
            <a:r>
              <a:rPr lang="en-US" sz="900" dirty="0"/>
              <a:t>, </a:t>
            </a:r>
            <a:r>
              <a:rPr lang="en-US" sz="900" dirty="0" err="1"/>
              <a:t>Madson</a:t>
            </a:r>
            <a:r>
              <a:rPr lang="en-US" sz="900" dirty="0"/>
              <a:t> Q Almeida, Perioperative Management of </a:t>
            </a:r>
            <a:r>
              <a:rPr lang="en-US" sz="900" dirty="0" err="1"/>
              <a:t>Pheochromocytomas</a:t>
            </a:r>
            <a:r>
              <a:rPr lang="en-US" sz="900" dirty="0"/>
              <a:t> and Sympathetic </a:t>
            </a:r>
            <a:r>
              <a:rPr lang="en-US" sz="900" dirty="0" err="1"/>
              <a:t>Paragangliomas</a:t>
            </a:r>
            <a:r>
              <a:rPr lang="en-US" sz="900" dirty="0"/>
              <a:t>, Journal of the Endocrine Society, Volume 6, Issue 2, February 2022, </a:t>
            </a:r>
            <a:r>
              <a:rPr lang="en-US" sz="900" dirty="0" smtClean="0"/>
              <a:t>bvac004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171214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1931</TotalTime>
  <Words>1921</Words>
  <Application>Microsoft Macintosh PowerPoint</Application>
  <PresentationFormat>On-screen Show (4:3)</PresentationFormat>
  <Paragraphs>266</Paragraphs>
  <Slides>61</Slides>
  <Notes>0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Spectrum</vt:lpstr>
      <vt:lpstr>Interesting case</vt:lpstr>
      <vt:lpstr>Interesting case</vt:lpstr>
      <vt:lpstr>Chief complaint</vt:lpstr>
      <vt:lpstr>R1 History</vt:lpstr>
      <vt:lpstr>History</vt:lpstr>
      <vt:lpstr>History</vt:lpstr>
      <vt:lpstr>Past History</vt:lpstr>
      <vt:lpstr>Past History</vt:lpstr>
      <vt:lpstr>Pheochromocytoma</vt:lpstr>
      <vt:lpstr>Pheochromocytoma</vt:lpstr>
      <vt:lpstr>R1 Physical Examination</vt:lpstr>
      <vt:lpstr>Physical examination</vt:lpstr>
      <vt:lpstr>Physical examination</vt:lpstr>
      <vt:lpstr>Physical examination</vt:lpstr>
      <vt:lpstr>Physical examination</vt:lpstr>
      <vt:lpstr>R1 Investigation</vt:lpstr>
      <vt:lpstr>Laboratory Investigation</vt:lpstr>
      <vt:lpstr>PowerPoint Presentation</vt:lpstr>
      <vt:lpstr>Laboratory Investigation</vt:lpstr>
      <vt:lpstr>Chest X-ray</vt:lpstr>
      <vt:lpstr>EKG</vt:lpstr>
      <vt:lpstr>Laboratory Investigation</vt:lpstr>
      <vt:lpstr>CT-whole abdomen</vt:lpstr>
      <vt:lpstr>MIBG study (I-131 MIBG)</vt:lpstr>
      <vt:lpstr>R1 Problem list</vt:lpstr>
      <vt:lpstr>Problem list</vt:lpstr>
      <vt:lpstr>R2 Preoperative evaluation</vt:lpstr>
      <vt:lpstr>Patient factors</vt:lpstr>
      <vt:lpstr>Pheochromocytoma</vt:lpstr>
      <vt:lpstr>Arterial pressure control</vt:lpstr>
      <vt:lpstr>Arterial pressure control</vt:lpstr>
      <vt:lpstr>α-blockers : </vt:lpstr>
      <vt:lpstr>Reversal of chronic circulating volume depletion </vt:lpstr>
      <vt:lpstr>Heart rate and arrhythmia control</vt:lpstr>
      <vt:lpstr>Assessment and optimization of myocardial function</vt:lpstr>
      <vt:lpstr>Reversal of glucose and electrolyte disturbances</vt:lpstr>
      <vt:lpstr>Assessment of adequate optimization</vt:lpstr>
      <vt:lpstr>Assessment of adequate optimization</vt:lpstr>
      <vt:lpstr>R3 Anesthetic consideration</vt:lpstr>
      <vt:lpstr>Goal</vt:lpstr>
      <vt:lpstr>Avoiding drug-induced catecholamine release </vt:lpstr>
      <vt:lpstr>Minimizing haemodynamic responses to tumour handling </vt:lpstr>
      <vt:lpstr>Choice of anesthesia</vt:lpstr>
      <vt:lpstr>Preparation</vt:lpstr>
      <vt:lpstr>General preparation</vt:lpstr>
      <vt:lpstr>Specific preparation</vt:lpstr>
      <vt:lpstr>Intraoperative management</vt:lpstr>
      <vt:lpstr>GA c ETT c Controlled ventilation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Postoperative D1</vt:lpstr>
      <vt:lpstr>Postoperative</vt:lpstr>
      <vt:lpstr>Postoperative D2</vt:lpstr>
      <vt:lpstr>Postoperative</vt:lpstr>
      <vt:lpstr>Postoperative complications</vt:lpstr>
      <vt:lpstr>THANK YOU</vt:lpstr>
    </vt:vector>
  </TitlesOfParts>
  <Company>kel24922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Interesting case</dc:title>
  <dc:creator>Kelvin Jinawong</dc:creator>
  <cp:lastModifiedBy>Kelvin Jinawong</cp:lastModifiedBy>
  <cp:revision>56</cp:revision>
  <dcterms:created xsi:type="dcterms:W3CDTF">2022-05-11T07:03:58Z</dcterms:created>
  <dcterms:modified xsi:type="dcterms:W3CDTF">2022-05-17T00:49:37Z</dcterms:modified>
</cp:coreProperties>
</file>