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326" r:id="rId5"/>
    <p:sldId id="332" r:id="rId6"/>
    <p:sldId id="335" r:id="rId7"/>
    <p:sldId id="334" r:id="rId8"/>
    <p:sldId id="336" r:id="rId9"/>
    <p:sldId id="338" r:id="rId10"/>
    <p:sldId id="266" r:id="rId11"/>
    <p:sldId id="339" r:id="rId12"/>
    <p:sldId id="340" r:id="rId13"/>
    <p:sldId id="337" r:id="rId14"/>
    <p:sldId id="341" r:id="rId15"/>
    <p:sldId id="258" r:id="rId16"/>
    <p:sldId id="260" r:id="rId17"/>
    <p:sldId id="343" r:id="rId18"/>
    <p:sldId id="327" r:id="rId19"/>
    <p:sldId id="344" r:id="rId20"/>
    <p:sldId id="328" r:id="rId21"/>
    <p:sldId id="347" r:id="rId22"/>
    <p:sldId id="329" r:id="rId23"/>
    <p:sldId id="346" r:id="rId24"/>
    <p:sldId id="330" r:id="rId25"/>
    <p:sldId id="331" r:id="rId26"/>
    <p:sldId id="348" r:id="rId27"/>
    <p:sldId id="350" r:id="rId28"/>
    <p:sldId id="349" r:id="rId29"/>
    <p:sldId id="325" r:id="rId30"/>
    <p:sldId id="293" r:id="rId31"/>
    <p:sldId id="292" r:id="rId32"/>
    <p:sldId id="291" r:id="rId33"/>
    <p:sldId id="290" r:id="rId34"/>
    <p:sldId id="351" r:id="rId3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03DB-E68B-A546-661B-BCDA34450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4ECB1-0227-CB8B-731B-81F620D37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DD1E2-1E3D-9097-06D5-C8DFCC24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B3D7-CD43-E932-AE30-B94951EEC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63D2D-632F-348E-592D-A5DB1CDB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830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DD45-A4E3-59E3-161E-12D00AEE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1EB82-29B1-1D74-537D-0E616C552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108E-B295-3A7B-7A52-96513681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E2BBE-FD7D-5F4E-C191-7C820D99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D233B-33E2-29B2-FC29-792359CF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937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965720-502C-63EE-DB63-7B099BCC7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1FFCB-1DA0-5B72-6D92-0754D2DF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BC40B-4105-165F-C28C-9FA1C10F3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606DC-59B6-CCA9-F112-2FB0F2061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F4E45-8B89-9924-6412-69C1CAFD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704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83B45-9E50-875F-6446-C588230D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383EF-3AA8-3FAC-9A72-1B8BF5DE3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1D4EA-B679-55E9-E5F8-2BBEEE4B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21D6A-1455-9623-93A5-A99FA7911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C8727-640B-DCF5-3330-DA5F847BA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203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62E1-47F9-F337-EF1A-FEBC4ED94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3E25-141D-65A8-9BC5-9FB93600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6F315-6DED-2BC2-BCF6-6EC78A1B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7DABC-EE55-CB51-7828-1A8DBE6D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0748A-729B-1D4E-407B-981C3972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934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CB596-45B4-A935-BC97-0B08DD0E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8AA3-4ED1-E154-C412-2C736B603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E83E1-8B76-2CF2-47E5-D8290B0CE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5A08-8F9C-B280-96FF-1F955F4F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D2BE2-ABCD-652D-7408-1E227CDD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13257-4F55-6B3B-673F-E383EB3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032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72356-F645-2F73-7C02-7A184173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16DF5-224C-1CB9-06E0-7BA8EEA20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CBBA9-3F6A-9FF5-5510-83C33AC8F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81FC7-F90F-2AE8-C507-E88DB3233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3300A-02C9-6B60-B232-54300A6855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23550-F16F-69AF-5DE0-6F7929C9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49EABF-AE4D-9D2C-41BB-6A813C0A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5BB4C-1248-4B5A-BFED-6448F33F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28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CDEA-7CE4-D356-B16B-F3A1D598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34894-C1D4-2D24-D87A-08309D255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25A22-B3F8-7A1E-F435-32F86FD1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E5DA4-453E-81B3-DA20-7A297A2BF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08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EC09B-58C3-CBEB-68B3-DCDF380C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EAA3C-F355-0491-40E7-D0AF9092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060E4-A7EF-17E4-96EC-30DACE9F9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8676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4DC1C-C3DD-B149-DECE-30C2C552F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D185E-399F-4018-171B-A21FF6CD1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D1DBC-2787-13F6-FA90-9D84D9286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9A9E4-2B62-055E-A9AB-A7D6609C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FAC3-1996-16BB-9021-4B99C51D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25D36-8965-42AC-4DB1-5800CCDD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89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8167-FCEB-6E2A-89CE-7390D7D59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92715F-DC05-692D-40F1-86AFA9C8CD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FD0EB6-AFFF-BDDD-BA1B-78FA883B7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C8845-AC0D-43F5-11B4-4FB5285D1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678CE-E4F5-FCC0-7DD6-E606A4422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ACC3F-9511-2498-1192-350081E05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78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11EB1D-58EF-2D4E-9101-7A718255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B5E284-6FA4-F91A-1A3A-5CBE2C8FF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2A11F-2CCF-10E1-C01C-C6356EBE22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3E162-E1B0-4F14-93B6-9E9664E7108B}" type="datetimeFigureOut">
              <a:rPr lang="th-TH" smtClean="0"/>
              <a:t>23/07/65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5A385-E475-4781-F379-B71C71C40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D6814-4C6F-B35D-A6BD-AC455C905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8E72-7AD7-4917-8F65-6521DA0C1E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040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600200-90DA-E2D4-F6F0-F1B6A5A55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163" y="190499"/>
            <a:ext cx="7681026" cy="5324475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A4A43608-433B-8B46-E060-069310895F8C}"/>
              </a:ext>
            </a:extLst>
          </p:cNvPr>
          <p:cNvSpPr txBox="1">
            <a:spLocks/>
          </p:cNvSpPr>
          <p:nvPr/>
        </p:nvSpPr>
        <p:spPr>
          <a:xfrm>
            <a:off x="2394811" y="5514974"/>
            <a:ext cx="7402378" cy="798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R3 </a:t>
            </a:r>
            <a:r>
              <a:rPr lang="en-US" sz="2000" b="1" dirty="0" err="1"/>
              <a:t>Chanathip</a:t>
            </a:r>
            <a:r>
              <a:rPr lang="en-US" sz="2000" b="1" dirty="0"/>
              <a:t> </a:t>
            </a:r>
            <a:r>
              <a:rPr lang="en-US" sz="2000" b="1" dirty="0" err="1"/>
              <a:t>Meerod</a:t>
            </a:r>
            <a:r>
              <a:rPr lang="en-US" sz="2000" b="1" dirty="0"/>
              <a:t> </a:t>
            </a:r>
          </a:p>
          <a:p>
            <a:r>
              <a:rPr lang="en-US" sz="2000" b="1" dirty="0"/>
              <a:t> </a:t>
            </a:r>
            <a:r>
              <a:rPr lang="en-US" sz="2000" b="1" dirty="0" err="1"/>
              <a:t>Maj.Kollawat</a:t>
            </a:r>
            <a:r>
              <a:rPr lang="en-US" sz="2000" b="1" dirty="0"/>
              <a:t> </a:t>
            </a:r>
            <a:r>
              <a:rPr lang="en-US" sz="2000" b="1" dirty="0" err="1"/>
              <a:t>Sirapalanon</a:t>
            </a:r>
            <a:r>
              <a:rPr lang="en-US" sz="2000" b="1" dirty="0"/>
              <a:t> </a:t>
            </a:r>
            <a:endParaRPr lang="th-TH" sz="2000" b="1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318158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ADD6-2B90-44F6-B76B-BF1B2DCC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725" y="5100353"/>
            <a:ext cx="10515600" cy="1067594"/>
          </a:xfrm>
          <a:solidFill>
            <a:srgbClr val="D1FB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Ventilator setting : TV 6-8 ml/kg ( two lung ventilation) , 5-7 ml/kg ( one lung ventilation)</a:t>
            </a:r>
          </a:p>
          <a:p>
            <a:pPr marL="0" indent="0" algn="ctr">
              <a:buNone/>
            </a:pPr>
            <a:r>
              <a:rPr lang="en-US" sz="2000" dirty="0"/>
              <a:t>PEEP 0-5 cmH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en-US" sz="2000" dirty="0"/>
              <a:t>O , keep </a:t>
            </a:r>
            <a:r>
              <a:rPr lang="en-US" sz="2000" dirty="0" err="1"/>
              <a:t>O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en-US" sz="2000" dirty="0" err="1"/>
              <a:t>sat</a:t>
            </a:r>
            <a:r>
              <a:rPr lang="en-US" sz="2000" dirty="0"/>
              <a:t> &gt; 90%</a:t>
            </a:r>
          </a:p>
          <a:p>
            <a:pPr algn="ctr"/>
            <a:endParaRPr lang="th-TH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F0B0A-2B82-4C4C-B7C7-B70D1BD02D05}"/>
              </a:ext>
            </a:extLst>
          </p:cNvPr>
          <p:cNvSpPr txBox="1"/>
          <p:nvPr/>
        </p:nvSpPr>
        <p:spPr>
          <a:xfrm>
            <a:off x="838200" y="1466823"/>
            <a:ext cx="10515600" cy="707886"/>
          </a:xfrm>
          <a:prstGeom prst="rect">
            <a:avLst/>
          </a:prstGeom>
          <a:solidFill>
            <a:srgbClr val="D1F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NIBP,EKG, 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en-US" sz="2000" dirty="0"/>
              <a:t> saturation, </a:t>
            </a:r>
            <a:r>
              <a:rPr lang="en-US" sz="2000" dirty="0" err="1"/>
              <a:t>EtCO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₂ &amp; inhale anesthetic ,urine output, temperature, BIS </a:t>
            </a:r>
            <a:r>
              <a:rPr lang="en-US" sz="2000" dirty="0"/>
              <a:t>monitoring </a:t>
            </a:r>
          </a:p>
          <a:p>
            <a:pPr algn="ctr"/>
            <a:r>
              <a:rPr lang="en-US" sz="2000" dirty="0"/>
              <a:t>A-line , C-line were monitored when necessary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BAF76-B6D3-4344-972D-A4EAE348A937}"/>
              </a:ext>
            </a:extLst>
          </p:cNvPr>
          <p:cNvSpPr txBox="1"/>
          <p:nvPr/>
        </p:nvSpPr>
        <p:spPr>
          <a:xfrm>
            <a:off x="828675" y="2821923"/>
            <a:ext cx="10515600" cy="1631216"/>
          </a:xfrm>
          <a:prstGeom prst="rect">
            <a:avLst/>
          </a:prstGeom>
          <a:solidFill>
            <a:srgbClr val="D1F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General endotracheal anesthesia was induced </a:t>
            </a:r>
          </a:p>
          <a:p>
            <a:pPr algn="ctr"/>
            <a:r>
              <a:rPr lang="en-US" sz="2000" dirty="0"/>
              <a:t>Induction : propofol / etomidate</a:t>
            </a:r>
          </a:p>
          <a:p>
            <a:pPr algn="ctr"/>
            <a:r>
              <a:rPr lang="en-US" sz="2000" dirty="0"/>
              <a:t>Intubation : </a:t>
            </a:r>
            <a:r>
              <a:rPr lang="en-US" sz="2000" dirty="0" err="1"/>
              <a:t>cisatracurium</a:t>
            </a:r>
            <a:r>
              <a:rPr lang="en-US" sz="2000" dirty="0"/>
              <a:t> / rocuronium</a:t>
            </a:r>
          </a:p>
          <a:p>
            <a:pPr algn="ctr"/>
            <a:r>
              <a:rPr lang="en-US" sz="2000" dirty="0"/>
              <a:t>Narcotic : remifentanil / </a:t>
            </a:r>
            <a:r>
              <a:rPr lang="en-US" sz="2000" dirty="0" err="1"/>
              <a:t>sufentanil</a:t>
            </a:r>
            <a:endParaRPr lang="en-US" sz="2000" dirty="0"/>
          </a:p>
          <a:p>
            <a:pPr algn="ctr"/>
            <a:r>
              <a:rPr lang="en-US" sz="2000" dirty="0"/>
              <a:t>Maintenance : sevoflurane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± N₂O</a:t>
            </a:r>
            <a:endParaRPr lang="en-US" sz="2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446430-84E2-48A0-8449-D2572D998CCD}"/>
              </a:ext>
            </a:extLst>
          </p:cNvPr>
          <p:cNvCxnSpPr>
            <a:cxnSpLocks/>
          </p:cNvCxnSpPr>
          <p:nvPr/>
        </p:nvCxnSpPr>
        <p:spPr>
          <a:xfrm>
            <a:off x="6096000" y="2263443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BD18CC-652F-4455-B773-0E8D0FA53DA1}"/>
              </a:ext>
            </a:extLst>
          </p:cNvPr>
          <p:cNvCxnSpPr>
            <a:cxnSpLocks/>
          </p:cNvCxnSpPr>
          <p:nvPr/>
        </p:nvCxnSpPr>
        <p:spPr>
          <a:xfrm>
            <a:off x="6105525" y="4532457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88C53BA-B29A-A1DB-B103-4113EB87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Perioperative management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9397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ADD6-2B90-44F6-B76B-BF1B2DCC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19921"/>
            <a:ext cx="10515600" cy="1067594"/>
          </a:xfrm>
          <a:solidFill>
            <a:srgbClr val="D1FB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Intubated patients were sedated with propofol / dexmedetomidine + opioids</a:t>
            </a:r>
          </a:p>
          <a:p>
            <a:pPr marL="0" indent="0" algn="ctr">
              <a:buNone/>
            </a:pPr>
            <a:r>
              <a:rPr lang="en-US" sz="2000" dirty="0"/>
              <a:t>Postoperative mechanical ventilation : Bilevel ventilation mode</a:t>
            </a:r>
          </a:p>
          <a:p>
            <a:pPr algn="ctr"/>
            <a:endParaRPr lang="th-TH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F0B0A-2B82-4C4C-B7C7-B70D1BD02D05}"/>
              </a:ext>
            </a:extLst>
          </p:cNvPr>
          <p:cNvSpPr txBox="1"/>
          <p:nvPr/>
        </p:nvSpPr>
        <p:spPr>
          <a:xfrm>
            <a:off x="838200" y="1466823"/>
            <a:ext cx="10515600" cy="707886"/>
          </a:xfrm>
          <a:prstGeom prst="rect">
            <a:avLst/>
          </a:prstGeom>
          <a:solidFill>
            <a:srgbClr val="D1F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Fluid management was per clinical routine</a:t>
            </a:r>
          </a:p>
          <a:p>
            <a:pPr algn="ctr"/>
            <a:r>
              <a:rPr lang="en-US" sz="2000" dirty="0"/>
              <a:t>Keep Hb&gt; 7 g/dl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BAF76-B6D3-4344-972D-A4EAE348A937}"/>
              </a:ext>
            </a:extLst>
          </p:cNvPr>
          <p:cNvSpPr txBox="1"/>
          <p:nvPr/>
        </p:nvSpPr>
        <p:spPr>
          <a:xfrm>
            <a:off x="828675" y="2821923"/>
            <a:ext cx="10515600" cy="707886"/>
          </a:xfrm>
          <a:prstGeom prst="rect">
            <a:avLst/>
          </a:prstGeom>
          <a:solidFill>
            <a:srgbClr val="D1F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 end of surgery , patients were extubated and transferred to PACU at least 30 min</a:t>
            </a:r>
          </a:p>
          <a:p>
            <a:pPr algn="ctr"/>
            <a:r>
              <a:rPr lang="en-US" sz="2000" dirty="0"/>
              <a:t>before transfer to ward or ICU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446430-84E2-48A0-8449-D2572D998CCD}"/>
              </a:ext>
            </a:extLst>
          </p:cNvPr>
          <p:cNvCxnSpPr>
            <a:cxnSpLocks/>
          </p:cNvCxnSpPr>
          <p:nvPr/>
        </p:nvCxnSpPr>
        <p:spPr>
          <a:xfrm>
            <a:off x="6096000" y="2263443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BD18CC-652F-4455-B773-0E8D0FA53DA1}"/>
              </a:ext>
            </a:extLst>
          </p:cNvPr>
          <p:cNvCxnSpPr>
            <a:cxnSpLocks/>
          </p:cNvCxnSpPr>
          <p:nvPr/>
        </p:nvCxnSpPr>
        <p:spPr>
          <a:xfrm>
            <a:off x="6086475" y="3675207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88C53BA-B29A-A1DB-B103-4113EB87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Perioperative management</a:t>
            </a:r>
            <a:endParaRPr lang="th-TH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2F8BB1-0185-886D-04DE-03DC6E5F0D87}"/>
              </a:ext>
            </a:extLst>
          </p:cNvPr>
          <p:cNvSpPr txBox="1">
            <a:spLocks/>
          </p:cNvSpPr>
          <p:nvPr/>
        </p:nvSpPr>
        <p:spPr>
          <a:xfrm>
            <a:off x="828675" y="5637634"/>
            <a:ext cx="10515600" cy="1067594"/>
          </a:xfrm>
          <a:prstGeom prst="rect">
            <a:avLst/>
          </a:prstGeom>
          <a:solidFill>
            <a:srgbClr val="D1FBF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Extubating : regained consciousness &amp; protective airway reflex , normal hemodynamic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Fully recovered from paralysis per clinical assessment </a:t>
            </a:r>
          </a:p>
          <a:p>
            <a:pPr algn="ctr"/>
            <a:endParaRPr lang="th-TH" sz="2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2B8B6A-C150-CDCB-2A7D-396B725AA26D}"/>
              </a:ext>
            </a:extLst>
          </p:cNvPr>
          <p:cNvCxnSpPr>
            <a:cxnSpLocks/>
          </p:cNvCxnSpPr>
          <p:nvPr/>
        </p:nvCxnSpPr>
        <p:spPr>
          <a:xfrm>
            <a:off x="6086475" y="5263177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8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1ADD6-2B90-44F6-B76B-BF1B2DCC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01101"/>
            <a:ext cx="10515600" cy="1067594"/>
          </a:xfrm>
          <a:solidFill>
            <a:srgbClr val="D1FBFF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Postoperative pulmonary complications were treated per routine practice </a:t>
            </a:r>
          </a:p>
          <a:p>
            <a:pPr marL="0" indent="0" algn="ctr">
              <a:buNone/>
            </a:pPr>
            <a:r>
              <a:rPr lang="en-US" sz="2000" dirty="0"/>
              <a:t>including inhalation therapy</a:t>
            </a:r>
            <a:endParaRPr lang="th-TH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BAF76-B6D3-4344-972D-A4EAE348A937}"/>
              </a:ext>
            </a:extLst>
          </p:cNvPr>
          <p:cNvSpPr txBox="1"/>
          <p:nvPr/>
        </p:nvSpPr>
        <p:spPr>
          <a:xfrm>
            <a:off x="828675" y="2068107"/>
            <a:ext cx="10515600" cy="707886"/>
          </a:xfrm>
          <a:prstGeom prst="rect">
            <a:avLst/>
          </a:prstGeom>
          <a:solidFill>
            <a:srgbClr val="D1FB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Pain control : multimodal analgesia + PCA/PCEA</a:t>
            </a:r>
          </a:p>
          <a:p>
            <a:pPr algn="ctr"/>
            <a:r>
              <a:rPr lang="en-US" sz="2000" dirty="0"/>
              <a:t>NRS ≤ 3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DBD18CC-652F-4455-B773-0E8D0FA53DA1}"/>
              </a:ext>
            </a:extLst>
          </p:cNvPr>
          <p:cNvCxnSpPr>
            <a:cxnSpLocks/>
          </p:cNvCxnSpPr>
          <p:nvPr/>
        </p:nvCxnSpPr>
        <p:spPr>
          <a:xfrm>
            <a:off x="6086475" y="3054543"/>
            <a:ext cx="0" cy="3744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88C53BA-B29A-A1DB-B103-4113EB87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631825"/>
            <a:ext cx="10515600" cy="7778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Perioperative management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4304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244AE9-0420-75A4-B28E-FE11603DA1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Outcomes</a:t>
            </a:r>
            <a:endParaRPr lang="th-TH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066A34-235D-4FC0-3610-D893EC7C5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Primary outcome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Incidence of postoperative pulmonary complications that occurred within 30 postoperative days</a:t>
            </a:r>
            <a:endParaRPr lang="th-TH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51E7C-C7B4-81A9-F664-88BD90929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/>
              <a:t>Secondary outcome</a:t>
            </a:r>
          </a:p>
          <a:p>
            <a:pPr marL="0" indent="0" algn="ctr">
              <a:buNone/>
            </a:pPr>
            <a:endParaRPr lang="en-US" sz="2400" dirty="0"/>
          </a:p>
          <a:p>
            <a:r>
              <a:rPr lang="en-US" sz="2400" dirty="0"/>
              <a:t>Postoperative time to onset of PPC</a:t>
            </a:r>
          </a:p>
          <a:p>
            <a:r>
              <a:rPr lang="en-US" sz="2400" dirty="0"/>
              <a:t>Number of individual PPC </a:t>
            </a:r>
          </a:p>
          <a:p>
            <a:r>
              <a:rPr lang="en-US" sz="2400" dirty="0"/>
              <a:t>Incidence of extrapulmonary complications</a:t>
            </a:r>
          </a:p>
          <a:p>
            <a:r>
              <a:rPr lang="en-US" sz="2400" dirty="0"/>
              <a:t>Length of hospital stay</a:t>
            </a:r>
          </a:p>
          <a:p>
            <a:r>
              <a:rPr lang="en-US" sz="2400" dirty="0"/>
              <a:t>30 day all cause mortality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51487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E0C5BDE-9859-06B7-58D9-42A531563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8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 Statistical analysis</a:t>
            </a:r>
            <a:endParaRPr lang="th-T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7F35A1-14ED-BBE4-8AE1-5D5588110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71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Sample size were assumed from pilot study </a:t>
            </a:r>
          </a:p>
          <a:p>
            <a:endParaRPr lang="en-US" sz="2400" dirty="0"/>
          </a:p>
          <a:p>
            <a:r>
              <a:rPr lang="en-US" sz="2400" dirty="0"/>
              <a:t>365 patients/group + 15% drop out rate = 432 patients/group</a:t>
            </a:r>
          </a:p>
          <a:p>
            <a:endParaRPr lang="en-US" sz="2400" dirty="0"/>
          </a:p>
          <a:p>
            <a:r>
              <a:rPr lang="en-US" sz="2400" dirty="0"/>
              <a:t>Primary outcome : Chi-square test, difference between groups expressed as   </a:t>
            </a:r>
          </a:p>
          <a:p>
            <a:pPr marL="0" indent="0">
              <a:buNone/>
            </a:pPr>
            <a:r>
              <a:rPr lang="en-US" sz="2400" dirty="0"/>
              <a:t>                                       relative risk and 95% CI</a:t>
            </a:r>
          </a:p>
          <a:p>
            <a:r>
              <a:rPr lang="en-US" sz="2400" dirty="0"/>
              <a:t>Secondary outcome : categorical data – chi-square/Fisher exact test</a:t>
            </a:r>
          </a:p>
          <a:p>
            <a:endParaRPr lang="en-US" sz="2400" dirty="0"/>
          </a:p>
          <a:p>
            <a:r>
              <a:rPr lang="en-US" sz="2400" dirty="0"/>
              <a:t>Time to event : Kaplan-Meier survival , Discrete variables : Mann-Whitney U test</a:t>
            </a:r>
          </a:p>
          <a:p>
            <a:endParaRPr lang="en-US" sz="2400" dirty="0"/>
          </a:p>
          <a:p>
            <a:r>
              <a:rPr lang="en-US" sz="2400" dirty="0"/>
              <a:t>Statistical significant : P value &lt; 0.05  </a:t>
            </a:r>
          </a:p>
        </p:txBody>
      </p:sp>
    </p:spTree>
    <p:extLst>
      <p:ext uri="{BB962C8B-B14F-4D97-AF65-F5344CB8AC3E}">
        <p14:creationId xmlns:p14="http://schemas.microsoft.com/office/powerpoint/2010/main" val="1378979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C3E9F7-3A7C-33A5-D60D-82B49E6A1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t="1377" r="9981"/>
          <a:stretch/>
        </p:blipFill>
        <p:spPr>
          <a:xfrm>
            <a:off x="1023937" y="447675"/>
            <a:ext cx="10791825" cy="618194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CEF87F-60D6-4129-A882-44B746D9B736}"/>
              </a:ext>
            </a:extLst>
          </p:cNvPr>
          <p:cNvSpPr txBox="1"/>
          <p:nvPr/>
        </p:nvSpPr>
        <p:spPr>
          <a:xfrm>
            <a:off x="1628774" y="1476374"/>
            <a:ext cx="296227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Enrollment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8832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289C-B911-DD4D-74CF-81223882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353563"/>
            <a:ext cx="10458450" cy="9207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Baseline characteristics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E36084-EEA1-D5A8-6B38-ECADEA93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5"/>
          <a:stretch/>
        </p:blipFill>
        <p:spPr>
          <a:xfrm>
            <a:off x="866775" y="1419283"/>
            <a:ext cx="10458450" cy="5037529"/>
          </a:xfrm>
        </p:spPr>
      </p:pic>
    </p:spTree>
    <p:extLst>
      <p:ext uri="{BB962C8B-B14F-4D97-AF65-F5344CB8AC3E}">
        <p14:creationId xmlns:p14="http://schemas.microsoft.com/office/powerpoint/2010/main" val="2102104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2CD1953-8387-D81F-AE29-C9660986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" t="47228" r="2063"/>
          <a:stretch/>
        </p:blipFill>
        <p:spPr>
          <a:xfrm>
            <a:off x="828675" y="1434278"/>
            <a:ext cx="10525126" cy="5007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0543830-F5BE-618E-AFD1-37869B47F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365126"/>
            <a:ext cx="10525125" cy="9017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Baseline characteristics</a:t>
            </a:r>
            <a:endParaRPr lang="th-T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57DD3-F129-661C-E77E-39152E922054}"/>
              </a:ext>
            </a:extLst>
          </p:cNvPr>
          <p:cNvSpPr txBox="1"/>
          <p:nvPr/>
        </p:nvSpPr>
        <p:spPr>
          <a:xfrm>
            <a:off x="2509838" y="4592725"/>
            <a:ext cx="772001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Penehyclidine</a:t>
            </a:r>
            <a:r>
              <a:rPr lang="en-US" sz="2400" dirty="0"/>
              <a:t> : lung tumors were slightly common </a:t>
            </a:r>
          </a:p>
          <a:p>
            <a:r>
              <a:rPr lang="en-US" sz="2400" dirty="0"/>
              <a:t>                          :  mediastinal tumors slightly less common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19493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289C-B911-DD4D-74CF-81223882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82FF64-A474-2C9D-FF7A-1673AD660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9"/>
          <a:stretch/>
        </p:blipFill>
        <p:spPr>
          <a:xfrm>
            <a:off x="838200" y="365125"/>
            <a:ext cx="10515600" cy="5845176"/>
          </a:xfrm>
        </p:spPr>
      </p:pic>
    </p:spTree>
    <p:extLst>
      <p:ext uri="{BB962C8B-B14F-4D97-AF65-F5344CB8AC3E}">
        <p14:creationId xmlns:p14="http://schemas.microsoft.com/office/powerpoint/2010/main" val="217332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289C-B911-DD4D-74CF-81223882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C36F1C7-4894-A3ED-5878-3B387A4D1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43" r="-2254"/>
          <a:stretch/>
        </p:blipFill>
        <p:spPr>
          <a:xfrm>
            <a:off x="838200" y="438150"/>
            <a:ext cx="10515600" cy="562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57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BC74-D5A5-B304-2AC5-46FDE7E5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7BD67-5A70-CE5F-B610-1DCE60150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6672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Postoperative pulmonary complications </a:t>
            </a:r>
            <a:r>
              <a:rPr lang="en-US" sz="2400" dirty="0"/>
              <a:t>are common and associated with </a:t>
            </a:r>
            <a:r>
              <a:rPr lang="en-US" sz="2400" dirty="0">
                <a:solidFill>
                  <a:srgbClr val="FF0000"/>
                </a:solidFill>
              </a:rPr>
              <a:t>prolonged hospitalization, increased cost, perioperative mortality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Aging and respiratory disease </a:t>
            </a:r>
            <a:r>
              <a:rPr lang="en-US" sz="2400" dirty="0"/>
              <a:t>provoke airway hyperresponsiveness , high risk surgery induces diaphragmatic dysfunction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General anesthesia </a:t>
            </a:r>
            <a:r>
              <a:rPr lang="en-US" sz="2400" dirty="0"/>
              <a:t>contributes to </a:t>
            </a:r>
            <a:r>
              <a:rPr lang="en-US" sz="2400" dirty="0">
                <a:solidFill>
                  <a:srgbClr val="FF0000"/>
                </a:solidFill>
              </a:rPr>
              <a:t>atelectasis and peripheral airway injury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Preventive Strategies </a:t>
            </a:r>
            <a:r>
              <a:rPr lang="en-US" sz="2400" dirty="0"/>
              <a:t>include smoking cessation, preoperative respiratory training, neuraxial anesthesia, lung protective ventilation, MIS, postoperative CPAP, early mobilization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9396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6289C-B911-DD4D-74CF-812238829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C0C663-176C-FBC9-9921-7E24D7739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FEA676-5215-F339-7B81-5D4BB1618077}"/>
              </a:ext>
            </a:extLst>
          </p:cNvPr>
          <p:cNvSpPr txBox="1"/>
          <p:nvPr/>
        </p:nvSpPr>
        <p:spPr>
          <a:xfrm>
            <a:off x="923924" y="4210050"/>
            <a:ext cx="10077451" cy="276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467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B662-0ADF-F98E-A661-577B1B4F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72"/>
            <a:ext cx="10515600" cy="87054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Effectiveness outcomes</a:t>
            </a:r>
            <a:endParaRPr lang="th-TH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CC38D01B-3872-D1C5-DC00-D10F06406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55"/>
          <a:stretch/>
        </p:blipFill>
        <p:spPr>
          <a:xfrm>
            <a:off x="838200" y="1590675"/>
            <a:ext cx="10515600" cy="474245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3E3603-CDFB-A980-AFDA-F6CC27917300}"/>
              </a:ext>
            </a:extLst>
          </p:cNvPr>
          <p:cNvSpPr txBox="1"/>
          <p:nvPr/>
        </p:nvSpPr>
        <p:spPr>
          <a:xfrm>
            <a:off x="1095375" y="3429000"/>
            <a:ext cx="10258425" cy="4286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583F2-BD41-5F29-C90C-98750AAB0ED5}"/>
              </a:ext>
            </a:extLst>
          </p:cNvPr>
          <p:cNvSpPr txBox="1"/>
          <p:nvPr/>
        </p:nvSpPr>
        <p:spPr>
          <a:xfrm>
            <a:off x="1219200" y="5576888"/>
            <a:ext cx="10134600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1A12C-E1DA-C0AA-298B-5B31D0740351}"/>
              </a:ext>
            </a:extLst>
          </p:cNvPr>
          <p:cNvSpPr txBox="1"/>
          <p:nvPr/>
        </p:nvSpPr>
        <p:spPr>
          <a:xfrm>
            <a:off x="1157287" y="4360069"/>
            <a:ext cx="10134600" cy="2381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5414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9F5C-E791-2AD4-F7BF-EF70FF1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3700" cy="9683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 Primary outcome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BAF723-2EE0-F19B-168A-4427FE65E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11141"/>
            <a:ext cx="10553700" cy="4981734"/>
          </a:xfrm>
        </p:spPr>
      </p:pic>
    </p:spTree>
    <p:extLst>
      <p:ext uri="{BB962C8B-B14F-4D97-AF65-F5344CB8AC3E}">
        <p14:creationId xmlns:p14="http://schemas.microsoft.com/office/powerpoint/2010/main" val="301809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B662-0ADF-F98E-A661-577B1B4F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72"/>
            <a:ext cx="10515600" cy="87054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Effectiveness outcomes</a:t>
            </a:r>
            <a:endParaRPr lang="th-TH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A1A894C0-65F9-365F-CDEC-F7CD2B9AD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" t="55644"/>
          <a:stretch/>
        </p:blipFill>
        <p:spPr>
          <a:xfrm>
            <a:off x="838200" y="1990725"/>
            <a:ext cx="10515600" cy="434240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7911900-67AC-8EB6-2725-2D1682BDAB83}"/>
              </a:ext>
            </a:extLst>
          </p:cNvPr>
          <p:cNvSpPr txBox="1"/>
          <p:nvPr/>
        </p:nvSpPr>
        <p:spPr>
          <a:xfrm>
            <a:off x="1028700" y="4836319"/>
            <a:ext cx="10325100" cy="2786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DCE73B-CBD6-B84A-31FC-8AC0E9805D56}"/>
              </a:ext>
            </a:extLst>
          </p:cNvPr>
          <p:cNvSpPr txBox="1"/>
          <p:nvPr/>
        </p:nvSpPr>
        <p:spPr>
          <a:xfrm>
            <a:off x="1028700" y="5114924"/>
            <a:ext cx="10325100" cy="523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1465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9F5C-E791-2AD4-F7BF-EF70FF1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873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Subgroup analyses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AEFC28-B862-74B0-DD5D-05BF8789B5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59601"/>
          <a:stretch/>
        </p:blipFill>
        <p:spPr>
          <a:xfrm>
            <a:off x="838198" y="1485899"/>
            <a:ext cx="10515599" cy="447675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2076E6-E6AA-1CD3-D511-115B21EC0AFE}"/>
              </a:ext>
            </a:extLst>
          </p:cNvPr>
          <p:cNvSpPr txBox="1"/>
          <p:nvPr/>
        </p:nvSpPr>
        <p:spPr>
          <a:xfrm>
            <a:off x="838197" y="2500312"/>
            <a:ext cx="965835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CB57E-3D77-046D-506B-0AE0D81BB4BD}"/>
              </a:ext>
            </a:extLst>
          </p:cNvPr>
          <p:cNvSpPr txBox="1"/>
          <p:nvPr/>
        </p:nvSpPr>
        <p:spPr>
          <a:xfrm>
            <a:off x="838197" y="4391025"/>
            <a:ext cx="9658350" cy="3238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3C8BD53-D182-38F9-827D-2AA8364606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2" b="10616"/>
          <a:stretch/>
        </p:blipFill>
        <p:spPr>
          <a:xfrm>
            <a:off x="838199" y="5867399"/>
            <a:ext cx="10515598" cy="8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11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9F5C-E791-2AD4-F7BF-EF70FF1C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76250"/>
            <a:ext cx="10439400" cy="9096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Safety outcomes</a:t>
            </a:r>
            <a:endParaRPr lang="th-T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3F6B9B-5B3C-8D60-8636-78F11C1A8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r="794" b="18054"/>
          <a:stretch/>
        </p:blipFill>
        <p:spPr>
          <a:xfrm>
            <a:off x="876300" y="1533525"/>
            <a:ext cx="10439400" cy="484822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B8197F-6A38-521F-2E57-774AFA07A076}"/>
              </a:ext>
            </a:extLst>
          </p:cNvPr>
          <p:cNvSpPr txBox="1"/>
          <p:nvPr/>
        </p:nvSpPr>
        <p:spPr>
          <a:xfrm>
            <a:off x="1000125" y="3743324"/>
            <a:ext cx="10248899" cy="2000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32D18-5773-475D-5EA0-F61ABAF6A2FE}"/>
              </a:ext>
            </a:extLst>
          </p:cNvPr>
          <p:cNvSpPr txBox="1"/>
          <p:nvPr/>
        </p:nvSpPr>
        <p:spPr>
          <a:xfrm>
            <a:off x="3238499" y="4872364"/>
            <a:ext cx="577215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severe adverse outcomes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06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F8413-02A4-197E-38A8-E29B0104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501"/>
            <a:ext cx="10439400" cy="88265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BFF168-0472-5213-A740-09B90C74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125"/>
            <a:ext cx="1051560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The mechanism of </a:t>
            </a:r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/>
              <a:t> inhalation provides pulmonary protection that </a:t>
            </a:r>
            <a:r>
              <a:rPr lang="en-US" sz="2400" dirty="0">
                <a:solidFill>
                  <a:srgbClr val="FF0000"/>
                </a:solidFill>
              </a:rPr>
              <a:t>bronchodilation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reduced respiratory resistance</a:t>
            </a:r>
          </a:p>
          <a:p>
            <a:endParaRPr lang="en-US" sz="2400" dirty="0"/>
          </a:p>
          <a:p>
            <a:r>
              <a:rPr lang="en-US" sz="2400" dirty="0"/>
              <a:t>Indeed, they </a:t>
            </a:r>
            <a:r>
              <a:rPr lang="en-US" sz="2400" dirty="0">
                <a:solidFill>
                  <a:srgbClr val="FF0000"/>
                </a:solidFill>
              </a:rPr>
              <a:t>reduced intraoperative high airway pressure &amp; bronchospasm </a:t>
            </a:r>
            <a:r>
              <a:rPr lang="en-US" sz="2400" dirty="0"/>
              <a:t>that explaining why </a:t>
            </a:r>
            <a:r>
              <a:rPr lang="en-US" sz="2400" dirty="0">
                <a:solidFill>
                  <a:srgbClr val="FF0000"/>
                </a:solidFill>
              </a:rPr>
              <a:t>antimuscarinic reduce pulmonary complications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/>
              <a:t>Acetylcholine-induced response </a:t>
            </a:r>
            <a:r>
              <a:rPr lang="en-US" sz="2400" dirty="0">
                <a:solidFill>
                  <a:srgbClr val="FF0000"/>
                </a:solidFill>
              </a:rPr>
              <a:t>decreased with age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diminished by respiratory mechanic in obese patients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4009234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F17D6-27B3-28D5-92FD-A07851C34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100"/>
            <a:ext cx="10515600" cy="33559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Other clinical outcomes weren’t significant improved because </a:t>
            </a:r>
            <a:r>
              <a:rPr lang="en-US" sz="2400" dirty="0">
                <a:solidFill>
                  <a:srgbClr val="FF0000"/>
                </a:solidFill>
              </a:rPr>
              <a:t>extrapulmonary complications remained common and similar in each group</a:t>
            </a:r>
          </a:p>
          <a:p>
            <a:endParaRPr lang="en-US" sz="2400" dirty="0"/>
          </a:p>
          <a:p>
            <a:r>
              <a:rPr lang="en-US" sz="2400" dirty="0"/>
              <a:t>Anticholinergic reactions are uncommon after aerosolized because so </a:t>
            </a:r>
            <a:r>
              <a:rPr lang="en-US" sz="2400" dirty="0">
                <a:solidFill>
                  <a:srgbClr val="FF0000"/>
                </a:solidFill>
              </a:rPr>
              <a:t>little of the drug is systemically absorbed</a:t>
            </a:r>
            <a:endParaRPr lang="th-TH" sz="2400" dirty="0">
              <a:solidFill>
                <a:srgbClr val="FF00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3495E9-0606-C682-F364-3124C54D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125"/>
            <a:ext cx="10515600" cy="90963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Discussion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8911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1045-B428-97B7-42E3-0B68CF29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625"/>
            <a:ext cx="10582275" cy="8731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Limitations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A03A2-171B-955E-48BD-7F69C7AD513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Single center trial</a:t>
            </a:r>
            <a:r>
              <a:rPr lang="en-US" sz="2400" dirty="0"/>
              <a:t>, excluded patients already used inhaled drugs</a:t>
            </a:r>
          </a:p>
          <a:p>
            <a:endParaRPr lang="en-US" sz="2400" dirty="0"/>
          </a:p>
          <a:p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benefits of </a:t>
            </a:r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/>
              <a:t> will presumably </a:t>
            </a:r>
            <a:r>
              <a:rPr lang="en-US" sz="2400" dirty="0">
                <a:solidFill>
                  <a:srgbClr val="FF0000"/>
                </a:solidFill>
              </a:rPr>
              <a:t>differ in other population</a:t>
            </a:r>
          </a:p>
          <a:p>
            <a:endParaRPr lang="en-US" sz="2400" dirty="0"/>
          </a:p>
          <a:p>
            <a:r>
              <a:rPr lang="en-US" sz="2400" dirty="0"/>
              <a:t>Presumably the results would </a:t>
            </a:r>
            <a:r>
              <a:rPr lang="en-US" sz="2400" dirty="0">
                <a:solidFill>
                  <a:srgbClr val="FF0000"/>
                </a:solidFill>
              </a:rPr>
              <a:t>vary with other </a:t>
            </a:r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>
                <a:solidFill>
                  <a:srgbClr val="FF0000"/>
                </a:solidFill>
              </a:rPr>
              <a:t> dosing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>
                <a:solidFill>
                  <a:srgbClr val="FF0000"/>
                </a:solidFill>
              </a:rPr>
              <a:t> is not approved by U.S.FDA </a:t>
            </a:r>
            <a:r>
              <a:rPr lang="en-US" sz="2400" dirty="0"/>
              <a:t>, tiotropium is available in U.S. but it isn’t labeled for prophylactic use</a:t>
            </a:r>
          </a:p>
          <a:p>
            <a:pPr marL="0" indent="0">
              <a:buNone/>
            </a:pP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2824539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5FCCDAB-CCF4-4088-8751-B9B9CED9F770}"/>
              </a:ext>
            </a:extLst>
          </p:cNvPr>
          <p:cNvSpPr/>
          <p:nvPr/>
        </p:nvSpPr>
        <p:spPr>
          <a:xfrm>
            <a:off x="3779667" y="611758"/>
            <a:ext cx="5021433" cy="835072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Critical Appraisal : RCT</a:t>
            </a:r>
            <a:endParaRPr lang="th-TH" sz="4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appraise.jpg">
            <a:extLst>
              <a:ext uri="{FF2B5EF4-FFF2-40B4-BE49-F238E27FC236}">
                <a16:creationId xmlns:a16="http://schemas.microsoft.com/office/drawing/2014/main" id="{0ED68BDC-9774-4D29-B8B4-BC080C86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30936" r="12728" b="29604"/>
          <a:stretch>
            <a:fillRect/>
          </a:stretch>
        </p:blipFill>
        <p:spPr>
          <a:xfrm>
            <a:off x="1902606" y="2575545"/>
            <a:ext cx="8131808" cy="3608849"/>
          </a:xfrm>
          <a:prstGeom prst="rect">
            <a:avLst/>
          </a:prstGeom>
        </p:spPr>
      </p:pic>
      <p:pic>
        <p:nvPicPr>
          <p:cNvPr id="102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939030A-4221-48A5-BE8A-14B6F3EA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354182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52450ACF-296E-4CD9-BFCD-61E8BC0B172A}"/>
              </a:ext>
            </a:extLst>
          </p:cNvPr>
          <p:cNvSpPr/>
          <p:nvPr/>
        </p:nvSpPr>
        <p:spPr>
          <a:xfrm>
            <a:off x="979504" y="1678671"/>
            <a:ext cx="8131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Does this study address a clear question?</a:t>
            </a:r>
            <a:endParaRPr lang="th-TH" dirty="0"/>
          </a:p>
        </p:txBody>
      </p:sp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8211335C-8128-49F6-AB60-85697B406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97" y="410424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68A3C93B-A69E-4AB3-9994-CFD8D0A1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469686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5A0EB5B-BB2E-44E3-90C0-9B766BAE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067" y="534624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1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6C42-4828-BDAC-B615-9719EA648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850"/>
            <a:ext cx="10515600" cy="40513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Perioperative muscarinic antagonists may </a:t>
            </a:r>
            <a:r>
              <a:rPr lang="en-US" sz="2400" dirty="0">
                <a:solidFill>
                  <a:srgbClr val="FF0000"/>
                </a:solidFill>
              </a:rPr>
              <a:t>improve pulmonary function and reduce pulmonary complications</a:t>
            </a:r>
          </a:p>
          <a:p>
            <a:endParaRPr lang="en-US" sz="2400" dirty="0"/>
          </a:p>
          <a:p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/>
              <a:t> is a long acting antimuscarinic with </a:t>
            </a:r>
            <a:r>
              <a:rPr lang="en-US" sz="2400" dirty="0">
                <a:solidFill>
                  <a:srgbClr val="FF0000"/>
                </a:solidFill>
              </a:rPr>
              <a:t>high selective M3 receptor </a:t>
            </a:r>
          </a:p>
          <a:p>
            <a:endParaRPr lang="en-US" sz="2400" dirty="0"/>
          </a:p>
          <a:p>
            <a:r>
              <a:rPr lang="en-US" sz="2400" dirty="0"/>
              <a:t>It is </a:t>
            </a:r>
            <a:r>
              <a:rPr lang="en-US" sz="2400" dirty="0">
                <a:solidFill>
                  <a:srgbClr val="FF0000"/>
                </a:solidFill>
              </a:rPr>
              <a:t>effective for treatment exacerbation of COPD and ARDS</a:t>
            </a:r>
            <a:r>
              <a:rPr lang="en-US" sz="2400" dirty="0"/>
              <a:t>, possibly by dilating bronchioles, improve pulmonary compliance, inhibiting airway inflammation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60080C-2E82-AD6B-2317-367D6B04E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600" cy="9493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Background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630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512D758-40B7-4BDD-9066-3B788D57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10215"/>
            <a:ext cx="10515600" cy="4351338"/>
          </a:xfrm>
        </p:spPr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243B887A-C354-42D9-A739-073708A5DCE4}"/>
              </a:ext>
            </a:extLst>
          </p:cNvPr>
          <p:cNvSpPr/>
          <p:nvPr/>
        </p:nvSpPr>
        <p:spPr>
          <a:xfrm>
            <a:off x="3718632" y="469947"/>
            <a:ext cx="4915444" cy="695096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3" descr="appraise2.jpg">
            <a:extLst>
              <a:ext uri="{FF2B5EF4-FFF2-40B4-BE49-F238E27FC236}">
                <a16:creationId xmlns:a16="http://schemas.microsoft.com/office/drawing/2014/main" id="{9E2D1B9C-58D3-464E-BCAF-96643DDA459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45142" r="12728" b="10663"/>
          <a:stretch>
            <a:fillRect/>
          </a:stretch>
        </p:blipFill>
        <p:spPr>
          <a:xfrm>
            <a:off x="1777469" y="2512381"/>
            <a:ext cx="8797771" cy="3684233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1E8FEF22-E812-4072-9CDE-C4EF1A96D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AADD8330-8165-4BCD-AD0B-34C9DF76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62" y="36971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83B4795-F7D7-4F8E-9011-985755DFC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532760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52670E89-CF50-4AC0-A505-D3F76CF58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97" y="4643366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01C5ECF-A76C-46DB-BF63-BB9661CB5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the results of this single trial valid?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BED1803C-C434-4494-B5D9-537EFBF8DC23}"/>
              </a:ext>
            </a:extLst>
          </p:cNvPr>
          <p:cNvSpPr/>
          <p:nvPr/>
        </p:nvSpPr>
        <p:spPr>
          <a:xfrm>
            <a:off x="3851032" y="527538"/>
            <a:ext cx="4809392" cy="628941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5" descr="Clip_7.jpg">
            <a:extLst>
              <a:ext uri="{FF2B5EF4-FFF2-40B4-BE49-F238E27FC236}">
                <a16:creationId xmlns:a16="http://schemas.microsoft.com/office/drawing/2014/main" id="{28DE3F21-5F9D-4631-A45C-FECD3EDF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6201" r="12728" b="12241"/>
          <a:stretch>
            <a:fillRect/>
          </a:stretch>
        </p:blipFill>
        <p:spPr>
          <a:xfrm>
            <a:off x="1916461" y="2506264"/>
            <a:ext cx="7955507" cy="4071966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D7DCA64-C5E0-4BAB-A8C8-96D4F611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37" y="3240227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97C82DFE-05B5-45B6-BEB1-789479FD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4260911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B802CD65-0811-4C74-9CFF-2F484E1A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87" y="552154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87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21C313-D60D-44EC-A6B1-7E985C701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the results?</a:t>
            </a:r>
            <a:endParaRPr lang="th-TH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D7110527-D9BB-45C4-9E1F-CB9F5028A611}"/>
              </a:ext>
            </a:extLst>
          </p:cNvPr>
          <p:cNvSpPr/>
          <p:nvPr/>
        </p:nvSpPr>
        <p:spPr>
          <a:xfrm>
            <a:off x="3859823" y="469946"/>
            <a:ext cx="4845106" cy="726697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4.jpg">
            <a:extLst>
              <a:ext uri="{FF2B5EF4-FFF2-40B4-BE49-F238E27FC236}">
                <a16:creationId xmlns:a16="http://schemas.microsoft.com/office/drawing/2014/main" id="{3723C783-151A-4F5D-90AE-0ED7D0E711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15152" r="12728" b="48545"/>
          <a:stretch>
            <a:fillRect/>
          </a:stretch>
        </p:blipFill>
        <p:spPr>
          <a:xfrm>
            <a:off x="2253609" y="2462187"/>
            <a:ext cx="7769280" cy="3714776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93F360E-A026-4048-8954-E42F2D4D2CF3}"/>
              </a:ext>
            </a:extLst>
          </p:cNvPr>
          <p:cNvSpPr txBox="1"/>
          <p:nvPr/>
        </p:nvSpPr>
        <p:spPr>
          <a:xfrm>
            <a:off x="8474471" y="5024761"/>
            <a:ext cx="66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AC65066-3C7C-4D07-8E1D-A8476BBD80D7}"/>
              </a:ext>
            </a:extLst>
          </p:cNvPr>
          <p:cNvSpPr txBox="1"/>
          <p:nvPr/>
        </p:nvSpPr>
        <p:spPr>
          <a:xfrm>
            <a:off x="8523586" y="3796355"/>
            <a:ext cx="66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58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EAA07CB-78E9-4C72-B9E6-5DC6162C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 apply these valid, important results to my patients</a:t>
            </a:r>
            <a:r>
              <a:rPr lang="en-US" sz="2600" dirty="0"/>
              <a:t>?</a:t>
            </a:r>
            <a:endParaRPr lang="th-TH" sz="2600" dirty="0"/>
          </a:p>
          <a:p>
            <a:endParaRPr lang="th-TH" dirty="0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6DCA1F0B-148C-4624-939F-08DAFA1B970C}"/>
              </a:ext>
            </a:extLst>
          </p:cNvPr>
          <p:cNvSpPr/>
          <p:nvPr/>
        </p:nvSpPr>
        <p:spPr>
          <a:xfrm>
            <a:off x="3780692" y="504785"/>
            <a:ext cx="4897859" cy="708223"/>
          </a:xfrm>
          <a:prstGeom prst="rect">
            <a:avLst/>
          </a:prstGeom>
          <a:solidFill>
            <a:srgbClr val="EEB8D8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Critical Appraisal : RCT</a:t>
            </a:r>
            <a:endParaRPr lang="th-TH" sz="4000" dirty="0">
              <a:solidFill>
                <a:schemeClr val="tx1"/>
              </a:solidFill>
            </a:endParaRPr>
          </a:p>
        </p:txBody>
      </p:sp>
      <p:pic>
        <p:nvPicPr>
          <p:cNvPr id="5" name="Content Placeholder 6" descr="5.jpg">
            <a:extLst>
              <a:ext uri="{FF2B5EF4-FFF2-40B4-BE49-F238E27FC236}">
                <a16:creationId xmlns:a16="http://schemas.microsoft.com/office/drawing/2014/main" id="{F959076F-264B-44D7-8926-1C7115ED4A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16" t="27780" r="12728" b="12241"/>
          <a:stretch>
            <a:fillRect/>
          </a:stretch>
        </p:blipFill>
        <p:spPr>
          <a:xfrm>
            <a:off x="2495095" y="2618478"/>
            <a:ext cx="6959623" cy="3850181"/>
          </a:xfrm>
          <a:prstGeom prst="rect">
            <a:avLst/>
          </a:prstGeom>
        </p:spPr>
      </p:pic>
      <p:pic>
        <p:nvPicPr>
          <p:cNvPr id="6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AEC65FE-8B60-4B17-B3F2-BA51F935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72" y="324630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0555EF8A-1C2B-42CB-BEC2-C20629BC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3707348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CAD6CC07-932D-471C-B829-331FA8D4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173764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ผลการค้นหารูปภาพสำหรับ เครื่องหมายถูก">
            <a:extLst>
              <a:ext uri="{FF2B5EF4-FFF2-40B4-BE49-F238E27FC236}">
                <a16:creationId xmlns:a16="http://schemas.microsoft.com/office/drawing/2014/main" id="{D7C7D647-AB45-45F1-B567-4190F2AD6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22" y="5810330"/>
            <a:ext cx="181222" cy="18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B2355C-DDD3-C9FB-C1F3-0FE4EB75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33575"/>
            <a:ext cx="10515600" cy="262890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861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3B51-62CD-FA19-2ACB-42E0F0C2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600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Hypothesis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BAD4-80A5-333D-8564-E646E5DDE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2835275"/>
            <a:ext cx="10229850" cy="22796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Inhalation of </a:t>
            </a:r>
            <a:r>
              <a:rPr lang="en-US" sz="2400" dirty="0" err="1">
                <a:solidFill>
                  <a:srgbClr val="FF0000"/>
                </a:solidFill>
              </a:rPr>
              <a:t>penehyclidine</a:t>
            </a:r>
            <a:r>
              <a:rPr lang="en-US" sz="2400" dirty="0">
                <a:solidFill>
                  <a:srgbClr val="FF0000"/>
                </a:solidFill>
              </a:rPr>
              <a:t> reduces a composite of pulmonary complications 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/>
              <a:t>in high risk noncardiac surgical patients </a:t>
            </a:r>
            <a:r>
              <a:rPr lang="en-US" sz="2400" dirty="0">
                <a:solidFill>
                  <a:srgbClr val="FF0000"/>
                </a:solidFill>
              </a:rPr>
              <a:t>over the initial 30 postoperative days</a:t>
            </a:r>
            <a:endParaRPr lang="th-TH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6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5EA4-7232-56CA-2212-77B91A4C5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3250"/>
            <a:ext cx="10515600" cy="987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Material and methods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EE9A-9008-09B5-3818-F4E59C898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32797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Single center trial was performed in Peking university</a:t>
            </a:r>
          </a:p>
          <a:p>
            <a:endParaRPr lang="en-US" sz="2400" dirty="0"/>
          </a:p>
          <a:p>
            <a:r>
              <a:rPr lang="en-US" sz="2400" dirty="0"/>
              <a:t>The study protocol was approved by the local clinical research ethics committee</a:t>
            </a:r>
          </a:p>
          <a:p>
            <a:endParaRPr lang="en-US" sz="2400" dirty="0"/>
          </a:p>
          <a:p>
            <a:r>
              <a:rPr lang="en-US" sz="2400" dirty="0"/>
              <a:t>Registered with the Chinese clinical trial registry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29405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0E6D-AF5B-B40F-54E1-B8BFA0F3A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9000"/>
            <a:ext cx="10515600" cy="385127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Age ≥ 50 yr.</a:t>
            </a:r>
          </a:p>
          <a:p>
            <a:endParaRPr lang="en-US" sz="2400" dirty="0"/>
          </a:p>
          <a:p>
            <a:r>
              <a:rPr lang="en-US" sz="2400" dirty="0"/>
              <a:t>Upper abdominal or noncardiac thoracic surgery </a:t>
            </a:r>
          </a:p>
          <a:p>
            <a:pPr marL="0" indent="0">
              <a:buNone/>
            </a:pPr>
            <a:r>
              <a:rPr lang="en-US" sz="2400" dirty="0"/>
              <a:t>  ( at least 2 hr. or 5 cm long incision)</a:t>
            </a:r>
          </a:p>
          <a:p>
            <a:endParaRPr lang="en-US" sz="2400" dirty="0"/>
          </a:p>
          <a:p>
            <a:r>
              <a:rPr lang="en-US" sz="2400" dirty="0"/>
              <a:t>Assess respiratory risk  ( Catalonia score ≥45 )</a:t>
            </a:r>
            <a:endParaRPr lang="th-TH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F194E6-F57A-1362-5E3D-15ED7866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9302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Inclusion criteria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2998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D0C5-B1DE-0106-3B37-56C1626E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Exclusion criteria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2FC0E-B9CC-2756-AEBA-A719D8295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924"/>
            <a:ext cx="10515600" cy="48228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sz="2400" dirty="0"/>
              <a:t>Uncooperative during inhalation therapy</a:t>
            </a:r>
          </a:p>
          <a:p>
            <a:endParaRPr lang="en-US" sz="2400" dirty="0"/>
          </a:p>
          <a:p>
            <a:r>
              <a:rPr lang="en-US" sz="2400" dirty="0"/>
              <a:t>Moderate to severe symptomatic prostatic hypertrophy or narrow angle glaucoma</a:t>
            </a:r>
          </a:p>
          <a:p>
            <a:endParaRPr lang="en-US" sz="2400" dirty="0"/>
          </a:p>
          <a:p>
            <a:r>
              <a:rPr lang="en-US" sz="2400" dirty="0"/>
              <a:t>Used inhaled B agonist, antimuscarinic, glucocorticoid within 1 month</a:t>
            </a:r>
          </a:p>
          <a:p>
            <a:endParaRPr lang="en-US" sz="2400" dirty="0"/>
          </a:p>
          <a:p>
            <a:r>
              <a:rPr lang="en-US" sz="2400" dirty="0"/>
              <a:t>stroke within 3 months, CRRT , hepatic disease ( Child-Pugh C)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MI, severe heart dysfunction, tachyarrhythmia in 1 yr. , ASA  ≥ 4</a:t>
            </a:r>
          </a:p>
          <a:p>
            <a:endParaRPr lang="en-US" sz="2400" dirty="0"/>
          </a:p>
          <a:p>
            <a:r>
              <a:rPr lang="en-US" sz="2400" dirty="0"/>
              <a:t>Participated in other drug trials within 1 preoperative month</a:t>
            </a:r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23399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28D6-CFA0-EBC5-C632-ED7774D05E5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Randomization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9C7E0-9BF3-58B4-9E43-0CC3A27DCE0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Random allocations were generated 1:1 ratio by SAS 9.2 software</a:t>
            </a:r>
          </a:p>
          <a:p>
            <a:endParaRPr lang="en-US" sz="2400" dirty="0"/>
          </a:p>
          <a:p>
            <a:r>
              <a:rPr lang="en-US" sz="2400" dirty="0" err="1"/>
              <a:t>Penehyclidine</a:t>
            </a:r>
            <a:r>
              <a:rPr lang="en-US" sz="2400" dirty="0"/>
              <a:t> ( 1 mg) and water placebo were provided as clear solutions</a:t>
            </a:r>
          </a:p>
          <a:p>
            <a:endParaRPr lang="en-US" sz="2400" dirty="0"/>
          </a:p>
          <a:p>
            <a:r>
              <a:rPr lang="en-US" sz="2400" dirty="0"/>
              <a:t>Treatment allocations were sealed in sequentially numbered opaque envelopes that were opened by pharmacist who wasn't involved in trial</a:t>
            </a:r>
          </a:p>
          <a:p>
            <a:endParaRPr lang="en-US" sz="2400" dirty="0"/>
          </a:p>
          <a:p>
            <a:r>
              <a:rPr lang="en-US" sz="2400" dirty="0"/>
              <a:t>Investigators, clinicians and patients were fully blinded to treatment</a:t>
            </a:r>
          </a:p>
          <a:p>
            <a:endParaRPr lang="en-US" sz="2400" dirty="0"/>
          </a:p>
          <a:p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9710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5A50-2CB4-01EF-86C8-271C6C72A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00"/>
            <a:ext cx="10515600" cy="93027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Preparation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95E46-7841-E5A3-B1BA-2202EF4D913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err="1"/>
              <a:t>Penehyclidine</a:t>
            </a:r>
            <a:r>
              <a:rPr lang="en-US" sz="2400" dirty="0"/>
              <a:t> (0.5/0.5ml)+ NSS to 6 ml added to nebulizer q 12 hr. before surgery</a:t>
            </a:r>
          </a:p>
          <a:p>
            <a:endParaRPr lang="en-US" sz="2400" dirty="0"/>
          </a:p>
          <a:p>
            <a:r>
              <a:rPr lang="en-US" sz="2400" dirty="0"/>
              <a:t>Inhaled trial was given with jet nebulizer with 5-8 LPM ( non-intubated)</a:t>
            </a:r>
          </a:p>
          <a:p>
            <a:endParaRPr lang="en-US" sz="2400" dirty="0"/>
          </a:p>
          <a:p>
            <a:r>
              <a:rPr lang="en-US" sz="2400" dirty="0"/>
              <a:t>Vibrating mask nebulizer for intubated patient after surgery</a:t>
            </a:r>
          </a:p>
          <a:p>
            <a:endParaRPr lang="en-US" sz="2400" dirty="0"/>
          </a:p>
          <a:p>
            <a:r>
              <a:rPr lang="en-US" sz="2400" dirty="0"/>
              <a:t>Inhalation twice daily for 4 days</a:t>
            </a:r>
          </a:p>
          <a:p>
            <a:pPr marL="0" indent="0">
              <a:buNone/>
            </a:pPr>
            <a:r>
              <a:rPr lang="en-US" sz="2400" dirty="0"/>
              <a:t>    ( 1 day before, 1 day during, and 2 day after surgery)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262452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921</Words>
  <Application>Microsoft Office PowerPoint</Application>
  <PresentationFormat>Widescreen</PresentationFormat>
  <Paragraphs>162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Background</vt:lpstr>
      <vt:lpstr>Background</vt:lpstr>
      <vt:lpstr>Hypothesis</vt:lpstr>
      <vt:lpstr>Material and methods</vt:lpstr>
      <vt:lpstr>Inclusion criteria</vt:lpstr>
      <vt:lpstr>Exclusion criteria</vt:lpstr>
      <vt:lpstr>Randomization</vt:lpstr>
      <vt:lpstr>Preparation</vt:lpstr>
      <vt:lpstr>Perioperative management</vt:lpstr>
      <vt:lpstr>Perioperative management</vt:lpstr>
      <vt:lpstr>Perioperative management</vt:lpstr>
      <vt:lpstr>Outcomes</vt:lpstr>
      <vt:lpstr> Statistical analysis</vt:lpstr>
      <vt:lpstr>PowerPoint Presentation</vt:lpstr>
      <vt:lpstr>Baseline characteristics</vt:lpstr>
      <vt:lpstr>Baseline characteristics</vt:lpstr>
      <vt:lpstr>PowerPoint Presentation</vt:lpstr>
      <vt:lpstr>PowerPoint Presentation</vt:lpstr>
      <vt:lpstr>PowerPoint Presentation</vt:lpstr>
      <vt:lpstr>Effectiveness outcomes</vt:lpstr>
      <vt:lpstr> Primary outcome</vt:lpstr>
      <vt:lpstr>Effectiveness outcomes</vt:lpstr>
      <vt:lpstr>Subgroup analyses</vt:lpstr>
      <vt:lpstr>Safety outcomes</vt:lpstr>
      <vt:lpstr>Discussion</vt:lpstr>
      <vt:lpstr>Discussion</vt:lpstr>
      <vt:lpstr>Limitations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ชนาธิป มีรอด</dc:creator>
  <cp:lastModifiedBy>ชนาธิป มีรอด</cp:lastModifiedBy>
  <cp:revision>34</cp:revision>
  <dcterms:created xsi:type="dcterms:W3CDTF">2022-07-01T13:13:18Z</dcterms:created>
  <dcterms:modified xsi:type="dcterms:W3CDTF">2022-07-23T13:20:11Z</dcterms:modified>
</cp:coreProperties>
</file>