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271" r:id="rId3"/>
    <p:sldId id="312" r:id="rId4"/>
    <p:sldId id="272" r:id="rId5"/>
    <p:sldId id="257" r:id="rId6"/>
    <p:sldId id="270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94" r:id="rId17"/>
    <p:sldId id="285" r:id="rId18"/>
    <p:sldId id="286" r:id="rId19"/>
    <p:sldId id="289" r:id="rId20"/>
    <p:sldId id="288" r:id="rId21"/>
    <p:sldId id="287" r:id="rId22"/>
    <p:sldId id="290" r:id="rId23"/>
    <p:sldId id="295" r:id="rId24"/>
    <p:sldId id="299" r:id="rId25"/>
    <p:sldId id="298" r:id="rId26"/>
    <p:sldId id="297" r:id="rId27"/>
    <p:sldId id="296" r:id="rId28"/>
    <p:sldId id="300" r:id="rId29"/>
    <p:sldId id="291" r:id="rId30"/>
    <p:sldId id="301" r:id="rId31"/>
    <p:sldId id="302" r:id="rId32"/>
    <p:sldId id="305" r:id="rId33"/>
    <p:sldId id="304" r:id="rId34"/>
    <p:sldId id="303" r:id="rId35"/>
    <p:sldId id="306" r:id="rId36"/>
    <p:sldId id="292" r:id="rId37"/>
    <p:sldId id="307" r:id="rId38"/>
    <p:sldId id="308" r:id="rId39"/>
    <p:sldId id="293" r:id="rId40"/>
    <p:sldId id="309" r:id="rId41"/>
    <p:sldId id="314" r:id="rId42"/>
    <p:sldId id="313" r:id="rId43"/>
    <p:sldId id="310" r:id="rId44"/>
    <p:sldId id="273" r:id="rId45"/>
    <p:sldId id="274" r:id="rId46"/>
    <p:sldId id="264" r:id="rId47"/>
    <p:sldId id="265" r:id="rId48"/>
    <p:sldId id="275" r:id="rId49"/>
    <p:sldId id="311" r:id="rId5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9" autoAdjust="0"/>
  </p:normalViewPr>
  <p:slideViewPr>
    <p:cSldViewPr>
      <p:cViewPr varScale="1">
        <p:scale>
          <a:sx n="63" d="100"/>
          <a:sy n="63" d="100"/>
        </p:scale>
        <p:origin x="804" y="5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5/13/2020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5/13/2020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Hypoxemia 21-55% of </a:t>
            </a:r>
            <a:r>
              <a:rPr lang="en-US" dirty="0" err="1"/>
              <a:t>pt</a:t>
            </a:r>
            <a:r>
              <a:rPr lang="en-US" dirty="0"/>
              <a:t> during 48h postop </a:t>
            </a:r>
            <a:r>
              <a:rPr lang="en-US" dirty="0" err="1"/>
              <a:t>evev</a:t>
            </a:r>
            <a:r>
              <a:rPr lang="en-US" dirty="0"/>
              <a:t> MIS </a:t>
            </a:r>
            <a:r>
              <a:rPr lang="en-US" dirty="0" err="1"/>
              <a:t>sx</a:t>
            </a:r>
            <a:endParaRPr lang="en-US" dirty="0"/>
          </a:p>
          <a:p>
            <a:r>
              <a:rPr lang="en-US" dirty="0"/>
              <a:t>ESA European society of Anesthesiology</a:t>
            </a:r>
          </a:p>
          <a:p>
            <a:r>
              <a:rPr lang="en-US" dirty="0"/>
              <a:t>ESICM European Society of Intensive care medicine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280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Hypoxemia 21-55% of </a:t>
            </a:r>
            <a:r>
              <a:rPr lang="en-US" dirty="0" err="1"/>
              <a:t>pt</a:t>
            </a:r>
            <a:r>
              <a:rPr lang="en-US" dirty="0"/>
              <a:t> during 48h postop </a:t>
            </a:r>
            <a:r>
              <a:rPr lang="en-US" dirty="0" err="1"/>
              <a:t>evev</a:t>
            </a:r>
            <a:r>
              <a:rPr lang="en-US" dirty="0"/>
              <a:t> MIS </a:t>
            </a:r>
            <a:r>
              <a:rPr lang="en-US" dirty="0" err="1"/>
              <a:t>sx</a:t>
            </a:r>
            <a:endParaRPr lang="en-US" dirty="0"/>
          </a:p>
          <a:p>
            <a:r>
              <a:rPr lang="en-US" dirty="0"/>
              <a:t>ESA European society of Anesthesiology</a:t>
            </a:r>
          </a:p>
          <a:p>
            <a:r>
              <a:rPr lang="en-US" dirty="0"/>
              <a:t>ESICM European Society of Intensive care medicine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952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980" y="5674568"/>
            <a:ext cx="9143999" cy="1066800"/>
          </a:xfrm>
        </p:spPr>
        <p:txBody>
          <a:bodyPr/>
          <a:lstStyle/>
          <a:p>
            <a:pPr algn="r"/>
            <a:r>
              <a:rPr lang="en-US" dirty="0"/>
              <a:t>R1 Pattiya </a:t>
            </a:r>
            <a:r>
              <a:rPr lang="en-US" dirty="0" err="1"/>
              <a:t>Puttasinpornskul</a:t>
            </a:r>
            <a:endParaRPr lang="en-US" dirty="0"/>
          </a:p>
          <a:p>
            <a:pPr algn="r"/>
            <a:r>
              <a:rPr lang="en-US" dirty="0" err="1"/>
              <a:t>A.Wanwipha</a:t>
            </a:r>
            <a:r>
              <a:rPr lang="en-US" dirty="0"/>
              <a:t> </a:t>
            </a:r>
            <a:r>
              <a:rPr lang="en-US" dirty="0" err="1"/>
              <a:t>Malaithong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1E5EB-1C8E-4121-9CB5-F1F9449F2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0" b="23751"/>
          <a:stretch/>
        </p:blipFill>
        <p:spPr>
          <a:xfrm>
            <a:off x="909836" y="620688"/>
            <a:ext cx="10081120" cy="46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79D8-943D-4B7F-AE2E-293A26EA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6" y="274638"/>
            <a:ext cx="11809312" cy="1020762"/>
          </a:xfrm>
        </p:spPr>
        <p:txBody>
          <a:bodyPr/>
          <a:lstStyle/>
          <a:p>
            <a:r>
              <a:rPr lang="en-US" dirty="0"/>
              <a:t>Criteria for inclusion of studies for data analysis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E58BA-503C-4F72-A7CB-C492138A5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8" y="1905000"/>
            <a:ext cx="11089232" cy="4267200"/>
          </a:xfrm>
        </p:spPr>
        <p:txBody>
          <a:bodyPr>
            <a:normAutofit/>
          </a:bodyPr>
          <a:lstStyle/>
          <a:p>
            <a:r>
              <a:rPr lang="en-US" sz="2800" dirty="0"/>
              <a:t>Types of study : RCTs, Retrospective studies, reviews, case series, and case reports</a:t>
            </a:r>
          </a:p>
          <a:p>
            <a:r>
              <a:rPr lang="en-US" sz="2800" dirty="0"/>
              <a:t>Types of participant : Adult hypoxemic patients(≥16 years) requiring noninvasive respiratory support</a:t>
            </a:r>
          </a:p>
          <a:p>
            <a:r>
              <a:rPr lang="en-US" sz="2800" dirty="0"/>
              <a:t>Types of intervention : HFNC, CPAP, NIPPV</a:t>
            </a:r>
          </a:p>
          <a:p>
            <a:r>
              <a:rPr lang="en-US" sz="2800" dirty="0"/>
              <a:t>Type of comparators : COT, among interventions</a:t>
            </a:r>
          </a:p>
          <a:p>
            <a:r>
              <a:rPr lang="en-US" sz="2800" dirty="0"/>
              <a:t>Type of outcome: clinical outcome, physiological parameter        (</a:t>
            </a:r>
            <a:r>
              <a:rPr lang="en-US" sz="2800" dirty="0" err="1"/>
              <a:t>PaO</a:t>
            </a:r>
            <a:r>
              <a:rPr lang="en-US" sz="2800" dirty="0"/>
              <a:t>₂:</a:t>
            </a:r>
            <a:r>
              <a:rPr lang="en-US" sz="2800" dirty="0" err="1"/>
              <a:t>FiO</a:t>
            </a:r>
            <a:r>
              <a:rPr lang="en-US" sz="2800" dirty="0"/>
              <a:t>₂  ratio )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8986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2961A-270B-4B51-A934-987490B9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332656"/>
            <a:ext cx="10260630" cy="1020762"/>
          </a:xfrm>
        </p:spPr>
        <p:txBody>
          <a:bodyPr/>
          <a:lstStyle/>
          <a:p>
            <a:r>
              <a:rPr lang="en-US" dirty="0"/>
              <a:t>Search methods for identification of studied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03F88-546C-41D3-A850-0AAB036BB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7A549E-E6C8-47C2-91A7-97DD0539E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50" b="22701"/>
          <a:stretch/>
        </p:blipFill>
        <p:spPr>
          <a:xfrm>
            <a:off x="781920" y="1905000"/>
            <a:ext cx="1062498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A6070-A02E-4379-80B0-A954F547E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67" y="175419"/>
            <a:ext cx="11556774" cy="1020762"/>
          </a:xfrm>
        </p:spPr>
        <p:txBody>
          <a:bodyPr/>
          <a:lstStyle/>
          <a:p>
            <a:r>
              <a:rPr lang="en-US" dirty="0"/>
              <a:t>Assessment of risk of bias in included studies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6FD16-8F46-47CC-940C-6278F8C28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67" y="1988840"/>
            <a:ext cx="10476654" cy="4267200"/>
          </a:xfrm>
        </p:spPr>
        <p:txBody>
          <a:bodyPr>
            <a:normAutofit/>
          </a:bodyPr>
          <a:lstStyle/>
          <a:p>
            <a:r>
              <a:rPr lang="en-US" sz="2800" dirty="0"/>
              <a:t>Random sequence generation (selection bias)</a:t>
            </a:r>
          </a:p>
          <a:p>
            <a:r>
              <a:rPr lang="en-US" sz="2800" dirty="0"/>
              <a:t>Allocation concealment (selection bias)</a:t>
            </a:r>
          </a:p>
          <a:p>
            <a:r>
              <a:rPr lang="en-US" sz="2800" dirty="0"/>
              <a:t>Blinding of outcome assessors (performance and detection bias)</a:t>
            </a:r>
          </a:p>
          <a:p>
            <a:r>
              <a:rPr lang="en-US" sz="2800" dirty="0"/>
              <a:t>Incomplete outcome data, intention-to-treat (attrition bias)</a:t>
            </a:r>
          </a:p>
          <a:p>
            <a:r>
              <a:rPr lang="en-US" sz="2800" dirty="0"/>
              <a:t>Selective reporting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2876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263E6-AFE0-4290-8143-B42666BC2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of quality of the evidence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805C-EAB8-4432-B508-7B9AA4D14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72B8A-3F75-4063-B8A4-4D86EEBCC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0" t="20593" r="5693" b="9040"/>
          <a:stretch/>
        </p:blipFill>
        <p:spPr>
          <a:xfrm>
            <a:off x="261764" y="1573325"/>
            <a:ext cx="11801652" cy="516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ABA6-F0EF-488F-AEDB-C0503F48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of quality of the evidence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5993E-FF74-456E-8FE2-B9FC54D7F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2AE20-09F1-4E10-B5CF-E18FFF2BE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1" t="23470" r="5692" b="14291"/>
          <a:stretch/>
        </p:blipFill>
        <p:spPr>
          <a:xfrm>
            <a:off x="117747" y="1905000"/>
            <a:ext cx="11991357" cy="46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C2BD-F998-4956-B353-0781AEFE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Query1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5C316-6D28-453A-8800-6AAFF3C28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02" y="2001490"/>
            <a:ext cx="10981220" cy="2016224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goals of therapy can be achieved with each noninvasive respiratory support technique in the postoperative/</a:t>
            </a:r>
            <a:r>
              <a:rPr lang="en-US" sz="3200" dirty="0" err="1">
                <a:solidFill>
                  <a:schemeClr val="bg1"/>
                </a:solidFill>
              </a:rPr>
              <a:t>periprocedual</a:t>
            </a:r>
            <a:r>
              <a:rPr lang="en-US" sz="3200" dirty="0">
                <a:solidFill>
                  <a:schemeClr val="bg1"/>
                </a:solidFill>
              </a:rPr>
              <a:t> hypoxemic patient with acute respiratory failure?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	</a:t>
            </a:r>
            <a:endParaRPr lang="th-TH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2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C2BD-F998-4956-B353-0781AEFE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Query1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5C316-6D28-453A-8800-6AAFF3C28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12" y="1988840"/>
            <a:ext cx="10981220" cy="4267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goals of therapy </a:t>
            </a:r>
            <a:r>
              <a:rPr lang="en-US" sz="2800" dirty="0"/>
              <a:t>can</a:t>
            </a:r>
            <a:r>
              <a:rPr lang="en-US" dirty="0"/>
              <a:t> be achieved with each noninvasive respiratory support technique in the postoperative/</a:t>
            </a:r>
            <a:r>
              <a:rPr lang="en-US" dirty="0" err="1"/>
              <a:t>periprocedual</a:t>
            </a:r>
            <a:r>
              <a:rPr lang="en-US" dirty="0"/>
              <a:t> hypoxemic patient with acute respiratory failure?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Improvement of oxygenation</a:t>
            </a:r>
          </a:p>
          <a:p>
            <a:pPr marL="0" indent="0">
              <a:buNone/>
            </a:pPr>
            <a:r>
              <a:rPr lang="en-US" dirty="0"/>
              <a:t>	Reducing the risk of pulmonary complication – atelectasis and pneumonia</a:t>
            </a:r>
          </a:p>
          <a:p>
            <a:pPr marL="0" indent="0">
              <a:buNone/>
            </a:pPr>
            <a:r>
              <a:rPr lang="en-US" dirty="0"/>
              <a:t>	Avoiding reintubation</a:t>
            </a:r>
          </a:p>
          <a:p>
            <a:pPr marL="0" indent="0">
              <a:buNone/>
            </a:pPr>
            <a:r>
              <a:rPr lang="en-US" dirty="0"/>
              <a:t>	Reducing mortality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3317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B7B4F-2946-417C-B1B7-548FBC7DD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of oxygenation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912C3-F666-4D8D-AA96-069DFF5D9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F2E0F5-49A4-49A8-8090-DDAD6F19B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5" t="37778" r="8264" b="9999"/>
          <a:stretch/>
        </p:blipFill>
        <p:spPr>
          <a:xfrm>
            <a:off x="1053852" y="1628800"/>
            <a:ext cx="10369152" cy="481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6E8B-7628-4A8D-A50B-8101A8CDA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4" y="332656"/>
            <a:ext cx="9900590" cy="1020762"/>
          </a:xfrm>
        </p:spPr>
        <p:txBody>
          <a:bodyPr/>
          <a:lstStyle/>
          <a:p>
            <a:r>
              <a:rPr lang="en-US" dirty="0"/>
              <a:t>Reducing the risk of pulmonary complication – atelectasis and pneumonia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A22E-FC99-4F57-8606-6322977E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DDEDA-7C3B-4023-8F68-416EE9ADA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37778" r="9837" b="18501"/>
          <a:stretch/>
        </p:blipFill>
        <p:spPr>
          <a:xfrm>
            <a:off x="663106" y="1905000"/>
            <a:ext cx="1086261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6E8B-7628-4A8D-A50B-8101A8CDA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4" y="332656"/>
            <a:ext cx="9900590" cy="1020762"/>
          </a:xfrm>
        </p:spPr>
        <p:txBody>
          <a:bodyPr/>
          <a:lstStyle/>
          <a:p>
            <a:r>
              <a:rPr lang="en-US" dirty="0"/>
              <a:t>Reducing the risk of pulmonary complication – atelectasis and pneumonia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A22E-FC99-4F57-8606-6322977E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4F1C7-1093-4009-B4FC-8E8E8E8BD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1" t="19735" r="5113" b="13250"/>
          <a:stretch/>
        </p:blipFill>
        <p:spPr>
          <a:xfrm>
            <a:off x="1503651" y="1628800"/>
            <a:ext cx="9162760" cy="499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4C0E-5A2E-466F-A078-47FE471C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6C6A8-4015-4F89-8522-9546A5DD0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Hypoxemia is a potential life-threatening common complication in the peri-operative period.</a:t>
            </a:r>
          </a:p>
          <a:p>
            <a:r>
              <a:rPr lang="en-US" sz="3200" dirty="0"/>
              <a:t>The ESA and the ESICM have developed guidelines for the use of noninvasive respiratory support in hypoxemic patients.</a:t>
            </a:r>
          </a:p>
          <a:p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73473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6E8B-7628-4A8D-A50B-8101A8CD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reintubation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A22E-FC99-4F57-8606-6322977E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E89D2-CDCD-40B1-86DE-7DFD269C9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26900" r="1176" b="20601"/>
          <a:stretch/>
        </p:blipFill>
        <p:spPr>
          <a:xfrm>
            <a:off x="1053852" y="1962563"/>
            <a:ext cx="10297144" cy="41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6E8B-7628-4A8D-A50B-8101A8CD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mortality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A22E-FC99-4F57-8606-6322977E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D295D-AC2D-43B6-8538-5790C8F51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t="39500" r="9052" b="11150"/>
          <a:stretch/>
        </p:blipFill>
        <p:spPr>
          <a:xfrm>
            <a:off x="1125860" y="1905000"/>
            <a:ext cx="10081120" cy="42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59F9-2F87-4744-96C7-11FFE6D4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Query2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9A44-D6B5-44E3-A28D-C3B94E759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2132856"/>
            <a:ext cx="9144000" cy="22322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Which patients may benefit from the use of noninvasive respiratory support techniques for hypoxemic patients with acute respiratory failure?</a:t>
            </a:r>
          </a:p>
          <a:p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59F9-2F87-4744-96C7-11FFE6D4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Query2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9A44-D6B5-44E3-A28D-C3B94E759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60" y="1988840"/>
            <a:ext cx="10188622" cy="3960440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Which patients may benefit from the use of noninvasive respiratory support techniques for hypoxemic patients with acute respiratory failure?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err="1"/>
              <a:t>Postabdominal</a:t>
            </a:r>
            <a:r>
              <a:rPr lang="en-US" sz="2800" dirty="0"/>
              <a:t> surgery</a:t>
            </a:r>
          </a:p>
          <a:p>
            <a:pPr marL="0" indent="0">
              <a:buNone/>
            </a:pPr>
            <a:r>
              <a:rPr lang="en-US" sz="2800" dirty="0"/>
              <a:t>	Postcardiac surgery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err="1"/>
              <a:t>Postlung</a:t>
            </a:r>
            <a:r>
              <a:rPr lang="en-US" sz="2800" dirty="0"/>
              <a:t> resection</a:t>
            </a:r>
          </a:p>
          <a:p>
            <a:pPr marL="0" indent="0">
              <a:buNone/>
            </a:pPr>
            <a:r>
              <a:rPr lang="en-US" sz="2800" dirty="0"/>
              <a:t>	Posttransplant</a:t>
            </a:r>
          </a:p>
          <a:p>
            <a:pPr marL="0" indent="0">
              <a:buNone/>
            </a:pPr>
            <a:r>
              <a:rPr lang="en-US" sz="2800" dirty="0"/>
              <a:t>	During </a:t>
            </a:r>
            <a:r>
              <a:rPr lang="en-US" sz="2800" dirty="0" err="1"/>
              <a:t>fibreoptic</a:t>
            </a:r>
            <a:r>
              <a:rPr lang="en-US" sz="2800" dirty="0"/>
              <a:t> bronchoscopy</a:t>
            </a:r>
          </a:p>
          <a:p>
            <a:pPr marL="0" indent="0">
              <a:buNone/>
            </a:pPr>
            <a:endParaRPr lang="en-US" sz="2800" dirty="0"/>
          </a:p>
          <a:p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0560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9A83-BA8A-4FBC-B880-91D69AB5C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260648"/>
            <a:ext cx="9143998" cy="1020762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Postabdominal</a:t>
            </a:r>
            <a:r>
              <a:rPr lang="en-US" dirty="0"/>
              <a:t> surgery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4972-9A24-4AFE-B06E-141E42DFE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5FF78-9A26-4792-BE4C-463E03117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t="23750" r="6688" b="21651"/>
          <a:stretch/>
        </p:blipFill>
        <p:spPr>
          <a:xfrm>
            <a:off x="1377888" y="1905000"/>
            <a:ext cx="9433048" cy="43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9A83-BA8A-4FBC-B880-91D69AB5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Postcardiac surgery</a:t>
            </a:r>
            <a:endParaRPr lang="th-TH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CBC5CA-E542-4E0A-AECF-E89672738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1" t="37124" r="5080" b="22376"/>
          <a:stretch/>
        </p:blipFill>
        <p:spPr>
          <a:xfrm>
            <a:off x="4844009" y="4443226"/>
            <a:ext cx="7344816" cy="2414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D64C9-1DBC-40AF-A230-7753543CA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31100" r="2751" b="22700"/>
          <a:stretch/>
        </p:blipFill>
        <p:spPr>
          <a:xfrm>
            <a:off x="7972" y="1556792"/>
            <a:ext cx="7560840" cy="29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9A83-BA8A-4FBC-B880-91D69AB5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Postlung</a:t>
            </a:r>
            <a:r>
              <a:rPr lang="en-US" dirty="0"/>
              <a:t> resection</a:t>
            </a: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65699B-9D94-459D-A76A-62378A7F0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38" t="27278" r="5705" b="23786"/>
          <a:stretch/>
        </p:blipFill>
        <p:spPr>
          <a:xfrm>
            <a:off x="893696" y="1988840"/>
            <a:ext cx="1040143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9A83-BA8A-4FBC-B880-91D69AB5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Posttransplant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4972-9A24-4AFE-B06E-141E42DFE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BFE21-9968-40DD-8735-B1044B33C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t="20601" r="3538" b="36350"/>
          <a:stretch/>
        </p:blipFill>
        <p:spPr>
          <a:xfrm>
            <a:off x="944083" y="2060848"/>
            <a:ext cx="1030065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C6F00-F09F-4CBA-B9BC-C9AA28D9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</a:t>
            </a:r>
            <a:r>
              <a:rPr lang="en-US" dirty="0" err="1"/>
              <a:t>fibreoptic</a:t>
            </a:r>
            <a:r>
              <a:rPr lang="en-US" dirty="0"/>
              <a:t> bronchoscopy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7B4B5-0657-4807-B344-7779686D3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08971-6367-45C4-A214-1A29551CD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" t="30050" r="2751" b="19551"/>
          <a:stretch/>
        </p:blipFill>
        <p:spPr>
          <a:xfrm>
            <a:off x="765820" y="1905000"/>
            <a:ext cx="10845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2DC7-F234-42D9-9602-F0D439084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Query3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D1EB8-C680-4F66-B5B9-8FB72BF78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2420888"/>
            <a:ext cx="9144000" cy="224408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Which minimal standards of hemodynamic and respiratory monitoring and what laboratory and radiological test are requiring during the support period?</a:t>
            </a:r>
          </a:p>
          <a:p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4C0E-5A2E-466F-A078-47FE471C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6C6A8-4015-4F89-8522-9546A5DD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684566" cy="4267200"/>
          </a:xfrm>
        </p:spPr>
        <p:txBody>
          <a:bodyPr>
            <a:normAutofit/>
          </a:bodyPr>
          <a:lstStyle/>
          <a:p>
            <a:r>
              <a:rPr lang="en-US" sz="3200" dirty="0"/>
              <a:t>Noninvasive respiratory support techniques</a:t>
            </a:r>
          </a:p>
          <a:p>
            <a:pPr marL="0" indent="0">
              <a:buNone/>
            </a:pPr>
            <a:r>
              <a:rPr lang="en-US" sz="3200" dirty="0"/>
              <a:t>	Conventional oxygen therapy (COT)</a:t>
            </a:r>
          </a:p>
          <a:p>
            <a:pPr marL="0" indent="0">
              <a:buNone/>
            </a:pPr>
            <a:r>
              <a:rPr lang="en-US" sz="3200" dirty="0"/>
              <a:t>	High flow nasal canula (HFNC)</a:t>
            </a:r>
          </a:p>
          <a:p>
            <a:pPr marL="0" indent="0">
              <a:buNone/>
            </a:pPr>
            <a:r>
              <a:rPr lang="en-US" sz="3200" dirty="0"/>
              <a:t>	Noninvasive positive pressure ventilation (NIPPV)</a:t>
            </a:r>
          </a:p>
          <a:p>
            <a:pPr marL="0" indent="0">
              <a:buNone/>
            </a:pPr>
            <a:r>
              <a:rPr lang="en-US" sz="3200" dirty="0"/>
              <a:t>	Continuous Positive airway pressure (CPAP)	</a:t>
            </a:r>
          </a:p>
          <a:p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3542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2DC7-F234-42D9-9602-F0D439084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Query3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D1EB8-C680-4F66-B5B9-8FB72BF7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minimal standards of hemodynamic and respiratory monitoring and what laboratory and radiological test are requiring during the support period?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Competence and skill</a:t>
            </a:r>
          </a:p>
          <a:p>
            <a:pPr marL="0" indent="0">
              <a:buNone/>
            </a:pPr>
            <a:r>
              <a:rPr lang="en-US" dirty="0"/>
              <a:t>	Clinical examination</a:t>
            </a:r>
          </a:p>
          <a:p>
            <a:pPr marL="0" indent="0">
              <a:buNone/>
            </a:pPr>
            <a:r>
              <a:rPr lang="en-US" dirty="0"/>
              <a:t>	Physiological monitoring</a:t>
            </a:r>
          </a:p>
          <a:p>
            <a:pPr marL="0" indent="0">
              <a:buNone/>
            </a:pPr>
            <a:r>
              <a:rPr lang="en-US" dirty="0"/>
              <a:t>	Blood sampling</a:t>
            </a:r>
          </a:p>
          <a:p>
            <a:pPr marL="0" indent="0">
              <a:buNone/>
            </a:pPr>
            <a:r>
              <a:rPr lang="en-US" dirty="0"/>
              <a:t>	Radiological testing</a:t>
            </a:r>
          </a:p>
        </p:txBody>
      </p:sp>
    </p:spTree>
    <p:extLst>
      <p:ext uri="{BB962C8B-B14F-4D97-AF65-F5344CB8AC3E}">
        <p14:creationId xmlns:p14="http://schemas.microsoft.com/office/powerpoint/2010/main" val="14063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C7F3-1383-4436-9500-21E6E39E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Competence and skill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ACFA-3EE6-4286-ABEC-498CDC817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6A4DC-619E-4F3C-A6F4-A0B892917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4" t="30281" r="6767" b="11283"/>
          <a:stretch/>
        </p:blipFill>
        <p:spPr>
          <a:xfrm>
            <a:off x="1521319" y="1722450"/>
            <a:ext cx="9433048" cy="46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C7F3-1383-4436-9500-21E6E39E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examination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ACFA-3EE6-4286-ABEC-498CDC817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84FA8-1BCF-4CFD-94F8-510E1911A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9" t="21552" r="5550" b="8422"/>
          <a:stretch/>
        </p:blipFill>
        <p:spPr>
          <a:xfrm>
            <a:off x="2061964" y="1604020"/>
            <a:ext cx="8284839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1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C7F3-1383-4436-9500-21E6E39E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Physiological monitoring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ACFA-3EE6-4286-ABEC-498CDC817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A1CA-1EEA-4E8F-A94D-81F2D3FA6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t="18889" r="5900" b="4005"/>
          <a:stretch/>
        </p:blipFill>
        <p:spPr>
          <a:xfrm>
            <a:off x="1773932" y="1394619"/>
            <a:ext cx="8424936" cy="52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C7F3-1383-4436-9500-21E6E39E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sampling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ACFA-3EE6-4286-ABEC-498CDC817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02B59-A483-4C79-A4A5-221540A22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" t="25813" r="2894" b="8136"/>
          <a:stretch/>
        </p:blipFill>
        <p:spPr>
          <a:xfrm>
            <a:off x="1522410" y="1643457"/>
            <a:ext cx="9252521" cy="49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C7F3-1383-4436-9500-21E6E39E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Radiological testing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ACFA-3EE6-4286-ABEC-498CDC817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30F5F-EE9B-4698-AE08-B7E1CD135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t="25851" r="5113" b="14300"/>
          <a:stretch/>
        </p:blipFill>
        <p:spPr>
          <a:xfrm>
            <a:off x="1377888" y="1700808"/>
            <a:ext cx="9433048" cy="463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2615-9F2D-4B57-B214-086F5481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Query4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8010C-C86F-4504-9911-B1C8D18FF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924" y="1916832"/>
            <a:ext cx="9144000" cy="187220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are the (ways to prevent) avoidable complication in patients receiving various types of noninvasive respiratory support?</a:t>
            </a:r>
          </a:p>
          <a:p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2615-9F2D-4B57-B214-086F5481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Query4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8010C-C86F-4504-9911-B1C8D18FF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(ways to prevent) avoidable complication in patients receiving various types of noninvasive respiratory support?</a:t>
            </a:r>
          </a:p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A99E5-651A-4249-9BE2-7085EF00B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01" b="40550"/>
          <a:stretch/>
        </p:blipFill>
        <p:spPr>
          <a:xfrm>
            <a:off x="1989956" y="2996952"/>
            <a:ext cx="8424936" cy="29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2615-9F2D-4B57-B214-086F5481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Query4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8010C-C86F-4504-9911-B1C8D18FF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(ways to prevent) avoidable complication in patients receiving various types of noninvasive respiratory support?</a:t>
            </a:r>
          </a:p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CDD0A-59FC-4727-86E3-2178F5CEA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 b="6951"/>
          <a:stretch/>
        </p:blipFill>
        <p:spPr>
          <a:xfrm>
            <a:off x="1917948" y="2996952"/>
            <a:ext cx="8352928" cy="35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2E4F-D82D-4194-B64D-3DB6BE9C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3" y="597630"/>
            <a:ext cx="11628782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Query5:How and where to initiate non invasive respiratory  support?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E8D4-8623-4A35-9FF0-8B200719B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77135-8340-4FFE-BE6C-BEC3A1D07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50" r="3800" b="29001"/>
          <a:stretch/>
        </p:blipFill>
        <p:spPr>
          <a:xfrm>
            <a:off x="1329658" y="1923400"/>
            <a:ext cx="95295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7312-64D7-42EE-9362-4B0F0CFE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BF3B8-DB6D-428E-9FD4-70F4220F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105" y="1916832"/>
            <a:ext cx="10116614" cy="4267200"/>
          </a:xfrm>
        </p:spPr>
        <p:txBody>
          <a:bodyPr>
            <a:normAutofit/>
          </a:bodyPr>
          <a:lstStyle/>
          <a:p>
            <a:r>
              <a:rPr lang="en-US" sz="3200" dirty="0"/>
              <a:t>The literature search strategy was developed by a Cochrane Anesthesia and Intensive Care trial.</a:t>
            </a:r>
          </a:p>
          <a:p>
            <a:r>
              <a:rPr lang="en-US" sz="3200" dirty="0"/>
              <a:t>The GRADE system was used to assess the level of evidence and to grade recommendations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07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1722-8DE4-411D-A0B4-0E9563D1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E4162-11B9-49FB-93B4-0083C41BE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Postoperative hypoxemic patients are at increased risk of postoperative pulmonary complications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, The use of NIPPV or CPAP to improve oxygenation and to prevent the risk of reintubation</a:t>
            </a:r>
          </a:p>
          <a:p>
            <a:pPr marL="0" indent="0">
              <a:buNone/>
            </a:pPr>
            <a:r>
              <a:rPr lang="en-US" dirty="0"/>
              <a:t>            The use of NIPPV reduced the mortality rate compared with COT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, NIPPV or CPAP performs better than COT after abdominal surgery and lung resection</a:t>
            </a:r>
          </a:p>
          <a:p>
            <a:pPr marL="0" indent="0">
              <a:buNone/>
            </a:pPr>
            <a:r>
              <a:rPr lang="en-US" dirty="0"/>
              <a:t>             HFNC may have a role after cardiothoracic surgery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849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DEC3-82C1-40EB-B727-148C9307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4BD18-12C7-46FD-8B2C-22B731885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, No recommendation 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, No recommendation 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, No recommendation 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26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1722-8DE4-411D-A0B4-0E9563D1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E4162-11B9-49FB-93B4-0083C41BE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  <a:p>
            <a:r>
              <a:rPr lang="en-US" dirty="0"/>
              <a:t>Population selected based on literature identified</a:t>
            </a:r>
          </a:p>
          <a:p>
            <a:r>
              <a:rPr lang="en-US" dirty="0"/>
              <a:t>Significant heterogenicity in the study group: no large RCTs</a:t>
            </a:r>
          </a:p>
          <a:p>
            <a:r>
              <a:rPr lang="en-US" dirty="0"/>
              <a:t>Peri-operative/periprocedural patients outcomes affected by surgery/procedure</a:t>
            </a:r>
          </a:p>
          <a:p>
            <a:r>
              <a:rPr lang="en-US" dirty="0"/>
              <a:t>No consensual definition of hypoxemia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89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E4F8-42F6-4B92-AB0A-753482C7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2941A-89F5-48CE-B774-468C56DCB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Joint ESA/ESICM guideline on oxygenation of the hypoxemic postoperative patient</a:t>
            </a:r>
          </a:p>
          <a:p>
            <a:r>
              <a:rPr lang="en-US" dirty="0"/>
              <a:t>19 recommendations</a:t>
            </a:r>
          </a:p>
          <a:p>
            <a:pPr marL="0" indent="0">
              <a:buNone/>
            </a:pPr>
            <a:r>
              <a:rPr lang="en-US" dirty="0"/>
              <a:t>	goals of therapy</a:t>
            </a:r>
          </a:p>
          <a:p>
            <a:pPr marL="0" indent="0">
              <a:buNone/>
            </a:pPr>
            <a:r>
              <a:rPr lang="en-US" dirty="0"/>
              <a:t>	target group</a:t>
            </a:r>
          </a:p>
          <a:p>
            <a:pPr marL="0" indent="0">
              <a:buNone/>
            </a:pPr>
            <a:r>
              <a:rPr lang="en-US" dirty="0"/>
              <a:t>	clinical assessment and monitoring requirements</a:t>
            </a:r>
          </a:p>
          <a:p>
            <a:pPr marL="0" indent="0">
              <a:buNone/>
            </a:pPr>
            <a:r>
              <a:rPr lang="en-US" dirty="0"/>
              <a:t>	prevention of complications and the location of care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67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9B076-D19C-4BBE-A386-1817061A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Appraisal</a:t>
            </a:r>
            <a:endParaRPr lang="th-TH" dirty="0"/>
          </a:p>
        </p:txBody>
      </p:sp>
      <p:pic>
        <p:nvPicPr>
          <p:cNvPr id="7" name="Content Placeholder 6" descr="Checkmark">
            <a:extLst>
              <a:ext uri="{FF2B5EF4-FFF2-40B4-BE49-F238E27FC236}">
                <a16:creationId xmlns:a16="http://schemas.microsoft.com/office/drawing/2014/main" id="{2F7E242D-6E0E-4A7D-ADEF-C237C8287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7331" y="3583741"/>
            <a:ext cx="914162" cy="914162"/>
          </a:xfrm>
        </p:spPr>
      </p:pic>
      <p:sp>
        <p:nvSpPr>
          <p:cNvPr id="4" name="AutoShape 2" descr="Image">
            <a:extLst>
              <a:ext uri="{FF2B5EF4-FFF2-40B4-BE49-F238E27FC236}">
                <a16:creationId xmlns:a16="http://schemas.microsoft.com/office/drawing/2014/main" id="{649F4FBA-ADD7-4A52-ABFE-73FF946306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52" y="3276640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th-TH" sz="1799"/>
          </a:p>
        </p:txBody>
      </p:sp>
      <p:pic>
        <p:nvPicPr>
          <p:cNvPr id="5" name="Content Placeholder 3" descr="appraise.jpg">
            <a:extLst>
              <a:ext uri="{FF2B5EF4-FFF2-40B4-BE49-F238E27FC236}">
                <a16:creationId xmlns:a16="http://schemas.microsoft.com/office/drawing/2014/main" id="{F83F1F29-5B12-4772-A2A4-830A76AAF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5" t="30936" r="12728" b="29604"/>
          <a:stretch/>
        </p:blipFill>
        <p:spPr>
          <a:xfrm>
            <a:off x="486889" y="2216832"/>
            <a:ext cx="11339483" cy="4174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1C71832F-103F-40AA-B86B-0CB4F638C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0348" y="3000487"/>
            <a:ext cx="609441" cy="609441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E9A1B509-D349-41EA-BBC9-71EDA5DA6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0348" y="3732560"/>
            <a:ext cx="609441" cy="609441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29001297-4602-4128-ADFA-705AA2D99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0348" y="4441195"/>
            <a:ext cx="609441" cy="609441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226D3949-E520-4FEF-AC6D-66CB3D0C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0348" y="5181144"/>
            <a:ext cx="609441" cy="6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00B6-7573-499D-9AC9-A8D2C4C5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Appraisal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F0CCC-BD6C-40A2-8248-2DA7E080C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 descr="appraise2.jpg">
            <a:extLst>
              <a:ext uri="{FF2B5EF4-FFF2-40B4-BE49-F238E27FC236}">
                <a16:creationId xmlns:a16="http://schemas.microsoft.com/office/drawing/2014/main" id="{C6528134-0221-477F-95AA-7453646354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6" t="45142" r="12728" b="10663"/>
          <a:stretch>
            <a:fillRect/>
          </a:stretch>
        </p:blipFill>
        <p:spPr>
          <a:xfrm>
            <a:off x="199971" y="2016101"/>
            <a:ext cx="11798403" cy="437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FE49A02E-68B0-40BB-82AE-DC68889E9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8787" y="3270057"/>
            <a:ext cx="609441" cy="609441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86430AF6-2218-445C-B63C-963F61A12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8788" y="2490719"/>
            <a:ext cx="609441" cy="609441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07340FB0-1925-4646-B4A1-8F873B2D1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8786" y="4416407"/>
            <a:ext cx="609441" cy="609441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D3EC132E-A1D0-4A59-8977-0B3064A39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83518" y="5500466"/>
            <a:ext cx="609441" cy="6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9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00B6-7573-499D-9AC9-A8D2C4C5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Appraisal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F0CCC-BD6C-40A2-8248-2DA7E080C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5" descr="Clip_7.jpg">
            <a:extLst>
              <a:ext uri="{FF2B5EF4-FFF2-40B4-BE49-F238E27FC236}">
                <a16:creationId xmlns:a16="http://schemas.microsoft.com/office/drawing/2014/main" id="{EAE29FBE-A7E5-4193-BAFB-36E38239B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6" t="26201" r="12728" b="12241"/>
          <a:stretch>
            <a:fillRect/>
          </a:stretch>
        </p:blipFill>
        <p:spPr>
          <a:xfrm>
            <a:off x="346886" y="1886353"/>
            <a:ext cx="11495052" cy="447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5D13CD3-4DC8-4724-8A11-FD2EC9C42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6780" y="2708920"/>
            <a:ext cx="609441" cy="609441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57AC2FCB-A936-4CDC-8C6A-4FC1ACCAB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6780" y="3904234"/>
            <a:ext cx="609441" cy="609441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8EC59C80-AB5E-4742-8F09-80239938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6779" y="5326196"/>
            <a:ext cx="609441" cy="6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00B6-7573-499D-9AC9-A8D2C4C5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Appraisal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F0CCC-BD6C-40A2-8248-2DA7E080C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4" descr="4.jpg">
            <a:extLst>
              <a:ext uri="{FF2B5EF4-FFF2-40B4-BE49-F238E27FC236}">
                <a16:creationId xmlns:a16="http://schemas.microsoft.com/office/drawing/2014/main" id="{D09D5F3F-6694-47D6-83FA-E7DA4ED75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6" t="15152" r="12728" b="48545"/>
          <a:stretch>
            <a:fillRect/>
          </a:stretch>
        </p:blipFill>
        <p:spPr>
          <a:xfrm>
            <a:off x="466603" y="1854165"/>
            <a:ext cx="10817583" cy="468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D657F958-F9AD-4091-B848-81D714BC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22600" y="2723968"/>
            <a:ext cx="609441" cy="609441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D577EE6D-279F-429C-A1CC-A3D5456D7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22600" y="5053658"/>
            <a:ext cx="609441" cy="6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367C3-4930-4E5C-A9AD-E9455F59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Appraisal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CFA36-0DEF-4C55-ADAD-7BBFED820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6" descr="5.jpg">
            <a:extLst>
              <a:ext uri="{FF2B5EF4-FFF2-40B4-BE49-F238E27FC236}">
                <a16:creationId xmlns:a16="http://schemas.microsoft.com/office/drawing/2014/main" id="{943051F4-3DD9-48FD-9CB1-31C7BC85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6" t="27780" r="12728" b="12241"/>
          <a:stretch>
            <a:fillRect/>
          </a:stretch>
        </p:blipFill>
        <p:spPr>
          <a:xfrm>
            <a:off x="158860" y="2100944"/>
            <a:ext cx="11734767" cy="416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19C3925-DEEB-4133-8DEF-98B1F1491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51303" y="2634938"/>
            <a:ext cx="609441" cy="609441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6BEFFC8-CE55-4856-82C2-EC58E3D19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1161" y="5464381"/>
            <a:ext cx="609441" cy="609441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57671E4C-2B6F-4ADB-87F2-B25E230DD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4683" y="3405376"/>
            <a:ext cx="609441" cy="548613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AD0A6754-1074-40D0-B081-C747590A0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7682" y="4658996"/>
            <a:ext cx="609441" cy="6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979B-61BE-453D-BD1B-0C22F7AF7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156" y="3140968"/>
            <a:ext cx="9143998" cy="1020762"/>
          </a:xfrm>
        </p:spPr>
        <p:txBody>
          <a:bodyPr>
            <a:noAutofit/>
          </a:bodyPr>
          <a:lstStyle/>
          <a:p>
            <a:r>
              <a:rPr lang="en-US" sz="6600" dirty="0"/>
              <a:t>THANK YOU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val="19904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recommendations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goals of therapy can be achieved with each noninvasive respiratory support technique in the postoperative/</a:t>
            </a:r>
            <a:r>
              <a:rPr lang="en-US" sz="2800" dirty="0" err="1"/>
              <a:t>periprocedual</a:t>
            </a:r>
            <a:r>
              <a:rPr lang="en-US" sz="2800" dirty="0"/>
              <a:t> hypoxemic patient with acute respiratory failure?</a:t>
            </a:r>
          </a:p>
          <a:p>
            <a:r>
              <a:rPr lang="en-US" sz="2800" dirty="0"/>
              <a:t>Which patients may benefit from the use of noninvasive respiratory support techniques for hypoxemic patients with acute respiratory failure?</a:t>
            </a:r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6360-E87D-42ED-BF86-60927E6D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recommendations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1B7D1-0177-4EDF-83F5-6CA303242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Which minimal standards of hemodynamic and respiratory monitoring and what laboratory and radiological test are requiring during the support period?</a:t>
            </a:r>
          </a:p>
          <a:p>
            <a:r>
              <a:rPr lang="en-US" sz="2800" dirty="0"/>
              <a:t>What are the (ways to prevent) avoidable complication in patients receiving various types of noninvasive respiratory support?</a:t>
            </a:r>
          </a:p>
          <a:p>
            <a:r>
              <a:rPr lang="en-US" sz="2800" dirty="0"/>
              <a:t>How and where to initiate non invasive respiratory  support?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42197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949B-56A8-426B-BBD9-DFFE26051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and Methods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FCF30-3427-4218-B3B7-438999A7F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ESA and the ESICM nominated a joint panel of experts to develop guidelines for the use of noninvasive respiratory support.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0925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0F93-621E-41A5-9258-171A8B1B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5FDB6-29E8-49BB-BAC9-3018BB05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 evaluate the various noninvasive respiratory support techniques in hypoxemic patients.</a:t>
            </a:r>
          </a:p>
          <a:p>
            <a:r>
              <a:rPr lang="en-US" sz="3200" dirty="0"/>
              <a:t>To compare the efficacy and safety of HFNC, NIPPV and CPAP with each other and with COT 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38476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89558-066F-48FB-8040-4D45B37A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DEF08-0EE1-432C-8A55-E989D985F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 : low-flow </a:t>
            </a:r>
            <a:r>
              <a:rPr lang="en-US" sz="3200" dirty="0" err="1"/>
              <a:t>oxegen</a:t>
            </a:r>
            <a:r>
              <a:rPr lang="en-US" sz="3200" dirty="0"/>
              <a:t> (≤ 15 L/min) delivered </a:t>
            </a:r>
            <a:r>
              <a:rPr lang="en-US" sz="3200" dirty="0" err="1"/>
              <a:t>jeither</a:t>
            </a:r>
            <a:r>
              <a:rPr lang="en-US" sz="3200" dirty="0"/>
              <a:t> by nasal canula or face mask</a:t>
            </a:r>
          </a:p>
          <a:p>
            <a:r>
              <a:rPr lang="en-US" sz="3200" dirty="0"/>
              <a:t>Hypoxemia : ratio between the </a:t>
            </a:r>
            <a:r>
              <a:rPr lang="en-US" sz="3200" dirty="0" err="1"/>
              <a:t>PaO</a:t>
            </a:r>
            <a:r>
              <a:rPr lang="en-US" sz="3200" dirty="0"/>
              <a:t>₂:</a:t>
            </a:r>
            <a:r>
              <a:rPr lang="en-US" sz="3200" dirty="0" err="1"/>
              <a:t>FiO</a:t>
            </a:r>
            <a:r>
              <a:rPr lang="en-US" sz="3200" dirty="0"/>
              <a:t>₂  ratio below 40 kPa       (300 mmHg) 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4437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143</TotalTime>
  <Words>969</Words>
  <Application>Microsoft Office PowerPoint</Application>
  <PresentationFormat>Custom</PresentationFormat>
  <Paragraphs>136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Consolas</vt:lpstr>
      <vt:lpstr>Corbel</vt:lpstr>
      <vt:lpstr>Chalkboard 16x9</vt:lpstr>
      <vt:lpstr>Title Layout</vt:lpstr>
      <vt:lpstr>Introduction</vt:lpstr>
      <vt:lpstr>Introduction</vt:lpstr>
      <vt:lpstr>Introduction</vt:lpstr>
      <vt:lpstr>Summary of recommendations</vt:lpstr>
      <vt:lpstr>Summary of recommendations</vt:lpstr>
      <vt:lpstr>Material and Methods</vt:lpstr>
      <vt:lpstr>Objective</vt:lpstr>
      <vt:lpstr>Definitions</vt:lpstr>
      <vt:lpstr>Criteria for inclusion of studies for data analysis</vt:lpstr>
      <vt:lpstr>Search methods for identification of studied</vt:lpstr>
      <vt:lpstr>Assessment of risk of bias in included studies</vt:lpstr>
      <vt:lpstr>Assessment of quality of the evidence</vt:lpstr>
      <vt:lpstr>Assessment of quality of the evidence</vt:lpstr>
      <vt:lpstr>Query1</vt:lpstr>
      <vt:lpstr>Query1</vt:lpstr>
      <vt:lpstr>Improvement of oxygenation</vt:lpstr>
      <vt:lpstr>Reducing the risk of pulmonary complication – atelectasis and pneumonia</vt:lpstr>
      <vt:lpstr>Reducing the risk of pulmonary complication – atelectasis and pneumonia</vt:lpstr>
      <vt:lpstr>Avoiding reintubation</vt:lpstr>
      <vt:lpstr>Reducing mortality</vt:lpstr>
      <vt:lpstr>Query2</vt:lpstr>
      <vt:lpstr>Query2</vt:lpstr>
      <vt:lpstr>  Postabdominal surgery</vt:lpstr>
      <vt:lpstr>Postcardiac surgery</vt:lpstr>
      <vt:lpstr>Postlung resection</vt:lpstr>
      <vt:lpstr>Posttransplant</vt:lpstr>
      <vt:lpstr>During fibreoptic bronchoscopy</vt:lpstr>
      <vt:lpstr>Query3</vt:lpstr>
      <vt:lpstr>Query3</vt:lpstr>
      <vt:lpstr>Competence and skill</vt:lpstr>
      <vt:lpstr>Clinical examination</vt:lpstr>
      <vt:lpstr>Physiological monitoring</vt:lpstr>
      <vt:lpstr>Blood sampling</vt:lpstr>
      <vt:lpstr>Radiological testing</vt:lpstr>
      <vt:lpstr>Query4</vt:lpstr>
      <vt:lpstr>Query4</vt:lpstr>
      <vt:lpstr>Query4</vt:lpstr>
      <vt:lpstr>Query5:How and where to initiate non invasive respiratory  support? </vt:lpstr>
      <vt:lpstr>Discussion</vt:lpstr>
      <vt:lpstr>Discussion</vt:lpstr>
      <vt:lpstr>Discussion</vt:lpstr>
      <vt:lpstr>Conclusion</vt:lpstr>
      <vt:lpstr>Journal Appraisal</vt:lpstr>
      <vt:lpstr>Journal Appraisal</vt:lpstr>
      <vt:lpstr>Journal Appraisal</vt:lpstr>
      <vt:lpstr>Journal Appraisal</vt:lpstr>
      <vt:lpstr>Journal Appraisal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ภัทธิยา พุทธศิลพรสกุล</dc:creator>
  <cp:lastModifiedBy>ภัทธิยา พุทธศิลพรสกุล</cp:lastModifiedBy>
  <cp:revision>23</cp:revision>
  <dcterms:created xsi:type="dcterms:W3CDTF">2020-05-13T04:38:39Z</dcterms:created>
  <dcterms:modified xsi:type="dcterms:W3CDTF">2020-05-13T07:01:45Z</dcterms:modified>
</cp:coreProperties>
</file>